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47"/>
  </p:notesMasterIdLst>
  <p:sldIdLst>
    <p:sldId id="256" r:id="rId2"/>
    <p:sldId id="260" r:id="rId3"/>
    <p:sldId id="261" r:id="rId4"/>
    <p:sldId id="258" r:id="rId5"/>
    <p:sldId id="262" r:id="rId6"/>
    <p:sldId id="265" r:id="rId7"/>
    <p:sldId id="264" r:id="rId8"/>
    <p:sldId id="266" r:id="rId9"/>
    <p:sldId id="270" r:id="rId10"/>
    <p:sldId id="313" r:id="rId11"/>
    <p:sldId id="273" r:id="rId12"/>
    <p:sldId id="278" r:id="rId13"/>
    <p:sldId id="268" r:id="rId14"/>
    <p:sldId id="274" r:id="rId15"/>
    <p:sldId id="316" r:id="rId16"/>
    <p:sldId id="272" r:id="rId17"/>
    <p:sldId id="276" r:id="rId18"/>
    <p:sldId id="277" r:id="rId19"/>
    <p:sldId id="311" r:id="rId20"/>
    <p:sldId id="280" r:id="rId21"/>
    <p:sldId id="281" r:id="rId22"/>
    <p:sldId id="285" r:id="rId23"/>
    <p:sldId id="289" r:id="rId24"/>
    <p:sldId id="271" r:id="rId25"/>
    <p:sldId id="300" r:id="rId26"/>
    <p:sldId id="314" r:id="rId27"/>
    <p:sldId id="315" r:id="rId28"/>
    <p:sldId id="301" r:id="rId29"/>
    <p:sldId id="302" r:id="rId30"/>
    <p:sldId id="299" r:id="rId31"/>
    <p:sldId id="296" r:id="rId32"/>
    <p:sldId id="304" r:id="rId33"/>
    <p:sldId id="288" r:id="rId34"/>
    <p:sldId id="310" r:id="rId35"/>
    <p:sldId id="287" r:id="rId36"/>
    <p:sldId id="306" r:id="rId37"/>
    <p:sldId id="298" r:id="rId38"/>
    <p:sldId id="309" r:id="rId39"/>
    <p:sldId id="291" r:id="rId40"/>
    <p:sldId id="303" r:id="rId41"/>
    <p:sldId id="312" r:id="rId42"/>
    <p:sldId id="294" r:id="rId43"/>
    <p:sldId id="293" r:id="rId44"/>
    <p:sldId id="295" r:id="rId45"/>
    <p:sldId id="27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n Ya Xu" initials="XX" lastIdx="4" clrIdx="0">
    <p:extLst>
      <p:ext uri="{19B8F6BF-5375-455C-9EA6-DF929625EA0E}">
        <p15:presenceInfo xmlns:p15="http://schemas.microsoft.com/office/powerpoint/2012/main" userId="S::xinya.xu@mail.utoronto.ca::86aac0cb-63b7-4b93-bfd2-d83a5287f2a1" providerId="AD"/>
      </p:ext>
    </p:extLst>
  </p:cmAuthor>
  <p:cmAuthor id="2" name="Richard Ye" initials="RY" lastIdx="1" clrIdx="1">
    <p:extLst>
      <p:ext uri="{19B8F6BF-5375-455C-9EA6-DF929625EA0E}">
        <p15:presenceInfo xmlns:p15="http://schemas.microsoft.com/office/powerpoint/2012/main" userId="S::richard.ye@mail.utoronto.ca::7dabdcf3-1fb1-41d8-981e-54249ef347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E93"/>
    <a:srgbClr val="869FB2"/>
    <a:srgbClr val="698296"/>
    <a:srgbClr val="E88620"/>
    <a:srgbClr val="E2E6E9"/>
    <a:srgbClr val="C0C0C0"/>
    <a:srgbClr val="F48E20"/>
    <a:srgbClr val="92D050"/>
    <a:srgbClr val="C8D0D5"/>
    <a:srgbClr val="53A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A638F-AA61-5845-871B-FDF115092DCE}" v="3950" dt="2021-08-20T19:17:57.716"/>
    <p1510:client id="{904F7B7A-E1EF-9899-CE19-B86FC04E792A}" v="1718" dt="2021-08-20T19:14:21.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8T14:16:50.365" idx="3">
    <p:pos x="10" y="10"/>
    <p:text>This needs to be moved to hierarchical clustering input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43CDC-8CEB-4141-B5A8-B15756842FC9}" type="datetimeFigureOut">
              <a:rPr lang="en-US" smtClean="0"/>
              <a:t>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73AF2-0EF4-9F43-BD33-482F67DD9B8B}" type="slidenum">
              <a:rPr lang="en-US" smtClean="0"/>
              <a:t>‹#›</a:t>
            </a:fld>
            <a:endParaRPr lang="en-US"/>
          </a:p>
        </p:txBody>
      </p:sp>
    </p:spTree>
    <p:extLst>
      <p:ext uri="{BB962C8B-B14F-4D97-AF65-F5344CB8AC3E}">
        <p14:creationId xmlns:p14="http://schemas.microsoft.com/office/powerpoint/2010/main" val="11445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title to hero rats</a:t>
            </a:r>
          </a:p>
        </p:txBody>
      </p:sp>
      <p:sp>
        <p:nvSpPr>
          <p:cNvPr id="4" name="Slide Number Placeholder 3"/>
          <p:cNvSpPr>
            <a:spLocks noGrp="1"/>
          </p:cNvSpPr>
          <p:nvPr>
            <p:ph type="sldNum" sz="quarter" idx="5"/>
          </p:nvPr>
        </p:nvSpPr>
        <p:spPr/>
        <p:txBody>
          <a:bodyPr/>
          <a:lstStyle/>
          <a:p>
            <a:fld id="{D4973AF2-0EF4-9F43-BD33-482F67DD9B8B}" type="slidenum">
              <a:rPr lang="en-US" smtClean="0"/>
              <a:t>1</a:t>
            </a:fld>
            <a:endParaRPr lang="en-US"/>
          </a:p>
        </p:txBody>
      </p:sp>
    </p:spTree>
    <p:extLst>
      <p:ext uri="{BB962C8B-B14F-4D97-AF65-F5344CB8AC3E}">
        <p14:creationId xmlns:p14="http://schemas.microsoft.com/office/powerpoint/2010/main" val="161542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also define what sensitivity and specificity are, and the ways they are defined. </a:t>
            </a:r>
          </a:p>
        </p:txBody>
      </p:sp>
      <p:sp>
        <p:nvSpPr>
          <p:cNvPr id="4" name="Slide Number Placeholder 3"/>
          <p:cNvSpPr>
            <a:spLocks noGrp="1"/>
          </p:cNvSpPr>
          <p:nvPr>
            <p:ph type="sldNum" sz="quarter" idx="5"/>
          </p:nvPr>
        </p:nvSpPr>
        <p:spPr/>
        <p:txBody>
          <a:bodyPr/>
          <a:lstStyle/>
          <a:p>
            <a:fld id="{D4973AF2-0EF4-9F43-BD33-482F67DD9B8B}" type="slidenum">
              <a:rPr lang="en-US" smtClean="0"/>
              <a:t>12</a:t>
            </a:fld>
            <a:endParaRPr lang="en-US"/>
          </a:p>
        </p:txBody>
      </p:sp>
    </p:spTree>
    <p:extLst>
      <p:ext uri="{BB962C8B-B14F-4D97-AF65-F5344CB8AC3E}">
        <p14:creationId xmlns:p14="http://schemas.microsoft.com/office/powerpoint/2010/main" val="285123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APOPO, they defined sensitivity three different ways.</a:t>
            </a:r>
          </a:p>
          <a:p>
            <a:endParaRPr lang="en-US"/>
          </a:p>
          <a:p>
            <a:r>
              <a:rPr lang="en-US"/>
              <a:t>(read from slides)</a:t>
            </a:r>
          </a:p>
          <a:p>
            <a:endParaRPr lang="en-US"/>
          </a:p>
          <a:p>
            <a:r>
              <a:rPr lang="en-US"/>
              <a:t>Sen 3: For example, if a sample is negative as according to the DOTS lab, ID_BL_DOTS or ID_BL_GXP, </a:t>
            </a:r>
          </a:p>
        </p:txBody>
      </p:sp>
      <p:sp>
        <p:nvSpPr>
          <p:cNvPr id="4" name="Slide Number Placeholder 3"/>
          <p:cNvSpPr>
            <a:spLocks noGrp="1"/>
          </p:cNvSpPr>
          <p:nvPr>
            <p:ph type="sldNum" sz="quarter" idx="5"/>
          </p:nvPr>
        </p:nvSpPr>
        <p:spPr/>
        <p:txBody>
          <a:bodyPr/>
          <a:lstStyle/>
          <a:p>
            <a:fld id="{D4973AF2-0EF4-9F43-BD33-482F67DD9B8B}" type="slidenum">
              <a:rPr lang="en-US" smtClean="0"/>
              <a:t>14</a:t>
            </a:fld>
            <a:endParaRPr lang="en-US"/>
          </a:p>
        </p:txBody>
      </p:sp>
    </p:spTree>
    <p:extLst>
      <p:ext uri="{BB962C8B-B14F-4D97-AF65-F5344CB8AC3E}">
        <p14:creationId xmlns:p14="http://schemas.microsoft.com/office/powerpoint/2010/main" val="335450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lab technicians using the microscope don’t find much bacterial content, they will declare the sample negative</a:t>
            </a:r>
          </a:p>
          <a:p>
            <a:endParaRPr lang="en-US"/>
          </a:p>
          <a:p>
            <a:r>
              <a:rPr lang="en-US"/>
              <a:t>If APOPO re-examines the sample using WHO methods, and find it to be positive, it overrides the previous result</a:t>
            </a:r>
          </a:p>
          <a:p>
            <a:endParaRPr lang="en-US"/>
          </a:p>
          <a:p>
            <a:r>
              <a:rPr lang="en-US"/>
              <a:t>If a rat determines it is true, then that rats sensitivity is 100%.</a:t>
            </a:r>
          </a:p>
        </p:txBody>
      </p:sp>
      <p:sp>
        <p:nvSpPr>
          <p:cNvPr id="4" name="Slide Number Placeholder 3"/>
          <p:cNvSpPr>
            <a:spLocks noGrp="1"/>
          </p:cNvSpPr>
          <p:nvPr>
            <p:ph type="sldNum" sz="quarter" idx="5"/>
          </p:nvPr>
        </p:nvSpPr>
        <p:spPr/>
        <p:txBody>
          <a:bodyPr/>
          <a:lstStyle/>
          <a:p>
            <a:fld id="{D4973AF2-0EF4-9F43-BD33-482F67DD9B8B}" type="slidenum">
              <a:rPr lang="en-US" smtClean="0"/>
              <a:t>15</a:t>
            </a:fld>
            <a:endParaRPr lang="en-US"/>
          </a:p>
        </p:txBody>
      </p:sp>
    </p:spTree>
    <p:extLst>
      <p:ext uri="{BB962C8B-B14F-4D97-AF65-F5344CB8AC3E}">
        <p14:creationId xmlns:p14="http://schemas.microsoft.com/office/powerpoint/2010/main" val="180196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We have 30 Rats in total</a:t>
            </a:r>
          </a:p>
          <a:p>
            <a:pPr marL="171450" indent="-171450">
              <a:buFontTx/>
              <a:buChar char="-"/>
            </a:pPr>
            <a:r>
              <a:rPr lang="en-CA" sz="1200" b="0" i="0" kern="1200">
                <a:solidFill>
                  <a:schemeClr val="tx1"/>
                </a:solidFill>
                <a:effectLst/>
                <a:latin typeface="+mn-lt"/>
                <a:ea typeface="+mn-ea"/>
                <a:cs typeface="+mn-cs"/>
              </a:rPr>
              <a:t>Ordered by highest sensitivity</a:t>
            </a:r>
            <a:endParaRPr lang="en-US"/>
          </a:p>
          <a:p>
            <a:pPr marL="171450" indent="-171450">
              <a:buFontTx/>
              <a:buChar char="-"/>
            </a:pPr>
            <a:r>
              <a:rPr lang="en-US"/>
              <a:t>Not really useful since all this tells us is some rats are better at detecting positive samples than others, but it doesn’t allow for comparing.</a:t>
            </a:r>
          </a:p>
          <a:p>
            <a:pPr marL="171450" indent="-171450">
              <a:buFontTx/>
              <a:buChar char="-"/>
            </a:pPr>
            <a:r>
              <a:rPr lang="en-US"/>
              <a:t>Because not all the rats evaluated the same samples</a:t>
            </a:r>
          </a:p>
          <a:p>
            <a:pPr marL="171450" indent="-171450">
              <a:buFontTx/>
              <a:buChar char="-"/>
            </a:pPr>
            <a:r>
              <a:rPr lang="en-US"/>
              <a:t>We will be using sensitivity 3 as the default sensitivity from now on</a:t>
            </a:r>
          </a:p>
        </p:txBody>
      </p:sp>
      <p:sp>
        <p:nvSpPr>
          <p:cNvPr id="4" name="Slide Number Placeholder 3"/>
          <p:cNvSpPr>
            <a:spLocks noGrp="1"/>
          </p:cNvSpPr>
          <p:nvPr>
            <p:ph type="sldNum" sz="quarter" idx="5"/>
          </p:nvPr>
        </p:nvSpPr>
        <p:spPr/>
        <p:txBody>
          <a:bodyPr/>
          <a:lstStyle/>
          <a:p>
            <a:fld id="{D4973AF2-0EF4-9F43-BD33-482F67DD9B8B}" type="slidenum">
              <a:rPr lang="en-US" smtClean="0"/>
              <a:t>16</a:t>
            </a:fld>
            <a:endParaRPr lang="en-US"/>
          </a:p>
        </p:txBody>
      </p:sp>
    </p:spTree>
    <p:extLst>
      <p:ext uri="{BB962C8B-B14F-4D97-AF65-F5344CB8AC3E}">
        <p14:creationId xmlns:p14="http://schemas.microsoft.com/office/powerpoint/2010/main" val="376361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APOPO defines specificity two ways as well,  and like sensitivity we’ll use the definition associated with STATUS_DEFINITIVE</a:t>
            </a:r>
          </a:p>
          <a:p>
            <a:endParaRPr lang="en-US"/>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17</a:t>
            </a:fld>
            <a:endParaRPr lang="en-US"/>
          </a:p>
        </p:txBody>
      </p:sp>
    </p:spTree>
    <p:extLst>
      <p:ext uri="{BB962C8B-B14F-4D97-AF65-F5344CB8AC3E}">
        <p14:creationId xmlns:p14="http://schemas.microsoft.com/office/powerpoint/2010/main" val="137840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All the specificities are quite high compared to the sensitivities</a:t>
            </a:r>
          </a:p>
          <a:p>
            <a:pPr marL="171450" indent="-171450">
              <a:buFontTx/>
              <a:buChar char="-"/>
            </a:pPr>
            <a:r>
              <a:rPr lang="en-CA"/>
              <a:t>Rats alone seem to be very good at detecting false samples compared to positive samples</a:t>
            </a:r>
          </a:p>
          <a:p>
            <a:pPr marL="628650" lvl="1" indent="-171450">
              <a:buFontTx/>
              <a:buChar char="-"/>
            </a:pPr>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18</a:t>
            </a:fld>
            <a:endParaRPr lang="en-US"/>
          </a:p>
        </p:txBody>
      </p:sp>
    </p:spTree>
    <p:extLst>
      <p:ext uri="{BB962C8B-B14F-4D97-AF65-F5344CB8AC3E}">
        <p14:creationId xmlns:p14="http://schemas.microsoft.com/office/powerpoint/2010/main" val="4576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way we’re going to tackle this is by combining rats into teams. This is important because how we group rats into teams and define sensitivity could impact how well they perform as a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19</a:t>
            </a:fld>
            <a:endParaRPr lang="en-US"/>
          </a:p>
        </p:txBody>
      </p:sp>
    </p:spTree>
    <p:extLst>
      <p:ext uri="{BB962C8B-B14F-4D97-AF65-F5344CB8AC3E}">
        <p14:creationId xmlns:p14="http://schemas.microsoft.com/office/powerpoint/2010/main" val="97659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Grouping rats into their respective teams is important because the rats are not comparable if they have not evaluated the same samples.</a:t>
            </a:r>
          </a:p>
          <a:p>
            <a:endParaRPr lang="en-US"/>
          </a:p>
          <a:p>
            <a:r>
              <a:rPr lang="en-US"/>
              <a:t>We grouped by evaluation session since they’ve evaluated the same samples in a given session, and are part of the same program/location</a:t>
            </a:r>
          </a:p>
          <a:p>
            <a:endParaRPr lang="en-US"/>
          </a:p>
          <a:p>
            <a:r>
              <a:rPr lang="en-US"/>
              <a:t>Within these groups we can further sub-group rats into more productive groupings</a:t>
            </a:r>
          </a:p>
          <a:p>
            <a:r>
              <a:rPr lang="en-US"/>
              <a:t>	</a:t>
            </a:r>
          </a:p>
        </p:txBody>
      </p:sp>
      <p:sp>
        <p:nvSpPr>
          <p:cNvPr id="4" name="Slide Number Placeholder 3"/>
          <p:cNvSpPr>
            <a:spLocks noGrp="1"/>
          </p:cNvSpPr>
          <p:nvPr>
            <p:ph type="sldNum" sz="quarter" idx="5"/>
          </p:nvPr>
        </p:nvSpPr>
        <p:spPr/>
        <p:txBody>
          <a:bodyPr/>
          <a:lstStyle/>
          <a:p>
            <a:fld id="{D4973AF2-0EF4-9F43-BD33-482F67DD9B8B}" type="slidenum">
              <a:rPr lang="en-US" smtClean="0"/>
              <a:t>20</a:t>
            </a:fld>
            <a:endParaRPr lang="en-US"/>
          </a:p>
        </p:txBody>
      </p:sp>
    </p:spTree>
    <p:extLst>
      <p:ext uri="{BB962C8B-B14F-4D97-AF65-F5344CB8AC3E}">
        <p14:creationId xmlns:p14="http://schemas.microsoft.com/office/powerpoint/2010/main" val="417654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sensitivities contain much less zeroes now, suggesting that this method of grouping rats into teams may be more correct</a:t>
            </a:r>
          </a:p>
          <a:p>
            <a:endParaRPr lang="en-US"/>
          </a:p>
          <a:p>
            <a:r>
              <a:rPr lang="en-US"/>
              <a:t>We can observe that the rats are much better at detecting the blind positive samples than the known positive samples or the status definitive positive samples</a:t>
            </a:r>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22</a:t>
            </a:fld>
            <a:endParaRPr lang="en-US"/>
          </a:p>
        </p:txBody>
      </p:sp>
    </p:spTree>
    <p:extLst>
      <p:ext uri="{BB962C8B-B14F-4D97-AF65-F5344CB8AC3E}">
        <p14:creationId xmlns:p14="http://schemas.microsoft.com/office/powerpoint/2010/main" val="236952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strategy grew from the idea two rats that are paired together within their teams would catch more samples since we only need one to report positive for the pair to report positive. The greater the distance between rats, the greater that coverage.</a:t>
            </a:r>
          </a:p>
          <a:p>
            <a:endParaRPr lang="en-US"/>
          </a:p>
          <a:p>
            <a:r>
              <a:rPr lang="en-US"/>
              <a:t>There are many statistics we can use to compare pairs of rats, so we selected a couple features on the next slide</a:t>
            </a:r>
          </a:p>
          <a:p>
            <a:endParaRPr lang="en-US"/>
          </a:p>
          <a:p>
            <a:r>
              <a:rPr lang="en-US"/>
              <a:t>A note that the rats were only paired with </a:t>
            </a:r>
            <a:r>
              <a:rPr lang="en-US" err="1"/>
              <a:t>eachother</a:t>
            </a:r>
            <a:r>
              <a:rPr lang="en-US"/>
              <a:t> within their respective teams, or their performance wouldn’t be comparable</a:t>
            </a:r>
          </a:p>
        </p:txBody>
      </p:sp>
      <p:sp>
        <p:nvSpPr>
          <p:cNvPr id="4" name="Slide Number Placeholder 3"/>
          <p:cNvSpPr>
            <a:spLocks noGrp="1"/>
          </p:cNvSpPr>
          <p:nvPr>
            <p:ph type="sldNum" sz="quarter" idx="5"/>
          </p:nvPr>
        </p:nvSpPr>
        <p:spPr/>
        <p:txBody>
          <a:bodyPr/>
          <a:lstStyle/>
          <a:p>
            <a:fld id="{D4973AF2-0EF4-9F43-BD33-482F67DD9B8B}" type="slidenum">
              <a:rPr lang="en-US" smtClean="0"/>
              <a:t>23</a:t>
            </a:fld>
            <a:endParaRPr lang="en-US"/>
          </a:p>
        </p:txBody>
      </p:sp>
    </p:spTree>
    <p:extLst>
      <p:ext uri="{BB962C8B-B14F-4D97-AF65-F5344CB8AC3E}">
        <p14:creationId xmlns:p14="http://schemas.microsoft.com/office/powerpoint/2010/main" val="11487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we’ll be going over the purpose of the project and who </a:t>
            </a:r>
            <a:r>
              <a:rPr lang="en-US" err="1"/>
              <a:t>Apopo</a:t>
            </a:r>
            <a:r>
              <a:rPr lang="en-US"/>
              <a:t> is, before delving into our analysis of the data and application of clustering algorithms on it.</a:t>
            </a:r>
          </a:p>
        </p:txBody>
      </p:sp>
      <p:sp>
        <p:nvSpPr>
          <p:cNvPr id="4" name="Slide Number Placeholder 3"/>
          <p:cNvSpPr>
            <a:spLocks noGrp="1"/>
          </p:cNvSpPr>
          <p:nvPr>
            <p:ph type="sldNum" sz="quarter" idx="5"/>
          </p:nvPr>
        </p:nvSpPr>
        <p:spPr/>
        <p:txBody>
          <a:bodyPr/>
          <a:lstStyle/>
          <a:p>
            <a:fld id="{D4973AF2-0EF4-9F43-BD33-482F67DD9B8B}" type="slidenum">
              <a:rPr lang="en-US" smtClean="0"/>
              <a:t>2</a:t>
            </a:fld>
            <a:endParaRPr lang="en-US"/>
          </a:p>
        </p:txBody>
      </p:sp>
    </p:spTree>
    <p:extLst>
      <p:ext uri="{BB962C8B-B14F-4D97-AF65-F5344CB8AC3E}">
        <p14:creationId xmlns:p14="http://schemas.microsoft.com/office/powerpoint/2010/main" val="70984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24</a:t>
            </a:fld>
            <a:endParaRPr lang="en-US"/>
          </a:p>
        </p:txBody>
      </p:sp>
    </p:spTree>
    <p:extLst>
      <p:ext uri="{BB962C8B-B14F-4D97-AF65-F5344CB8AC3E}">
        <p14:creationId xmlns:p14="http://schemas.microsoft.com/office/powerpoint/2010/main" val="152076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Segmentation problems are often tricky because we are not working with any target variable in mind. This is where unsupervised learning comes in where we need to figure out patterns and structures without a set outcome in mind. </a:t>
            </a:r>
          </a:p>
          <a:p>
            <a:endParaRPr lang="en-US">
              <a:cs typeface="Calibri"/>
            </a:endParaRPr>
          </a:p>
          <a:p>
            <a:r>
              <a:rPr lang="en-US">
                <a:cs typeface="Calibri"/>
              </a:rPr>
              <a:t>Lets discuss how K-means works: It first places a number of random centers within the dataset which you decide, and points are assigned to each center. After all the points are assigned, the means of each cluster is recalculated. This process is described on the next page.</a:t>
            </a: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25</a:t>
            </a:fld>
            <a:endParaRPr lang="en-US"/>
          </a:p>
        </p:txBody>
      </p:sp>
    </p:spTree>
    <p:extLst>
      <p:ext uri="{BB962C8B-B14F-4D97-AF65-F5344CB8AC3E}">
        <p14:creationId xmlns:p14="http://schemas.microsoft.com/office/powerpoint/2010/main" val="344938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features, we picked each rats </a:t>
            </a:r>
          </a:p>
          <a:p>
            <a:r>
              <a:rPr lang="en-US">
                <a:cs typeface="Calibri"/>
              </a:rPr>
              <a:t>	sensitivity, </a:t>
            </a:r>
          </a:p>
          <a:p>
            <a:r>
              <a:rPr lang="en-US">
                <a:cs typeface="Calibri"/>
              </a:rPr>
              <a:t>	specificity, </a:t>
            </a:r>
          </a:p>
          <a:p>
            <a:r>
              <a:rPr lang="en-US">
                <a:cs typeface="Calibri"/>
              </a:rPr>
              <a:t>	the variance of both measures, </a:t>
            </a:r>
          </a:p>
          <a:p>
            <a:r>
              <a:rPr lang="en-US">
                <a:cs typeface="Calibri"/>
              </a:rPr>
              <a:t>	their ability to detect new cases, determined by the rats ability to detect cases which were originally negative from the DOTS lab, and deemed positive by APOPO</a:t>
            </a:r>
          </a:p>
        </p:txBody>
      </p:sp>
      <p:sp>
        <p:nvSpPr>
          <p:cNvPr id="4" name="Slide Number Placeholder 3"/>
          <p:cNvSpPr>
            <a:spLocks noGrp="1"/>
          </p:cNvSpPr>
          <p:nvPr>
            <p:ph type="sldNum" sz="quarter" idx="5"/>
          </p:nvPr>
        </p:nvSpPr>
        <p:spPr/>
        <p:txBody>
          <a:bodyPr/>
          <a:lstStyle/>
          <a:p>
            <a:fld id="{D4973AF2-0EF4-9F43-BD33-482F67DD9B8B}" type="slidenum">
              <a:rPr lang="en-US" smtClean="0"/>
              <a:t>28</a:t>
            </a:fld>
            <a:endParaRPr lang="en-US"/>
          </a:p>
        </p:txBody>
      </p:sp>
    </p:spTree>
    <p:extLst>
      <p:ext uri="{BB962C8B-B14F-4D97-AF65-F5344CB8AC3E}">
        <p14:creationId xmlns:p14="http://schemas.microsoft.com/office/powerpoint/2010/main" val="3109438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Conclusion: hard to determine the cluster size, how many teams do we want?</a:t>
            </a:r>
          </a:p>
          <a:p>
            <a:endParaRPr lang="en-US"/>
          </a:p>
          <a:p>
            <a:r>
              <a:rPr lang="en-US"/>
              <a:t>Initially wanted to pick one rat from each cluster, but clusters are sized differently so it's hard to tell which rats are different.</a:t>
            </a:r>
          </a:p>
          <a:p>
            <a:endParaRPr lang="en-US"/>
          </a:p>
          <a:p>
            <a:r>
              <a:rPr lang="en-US"/>
              <a:t>This method is therefore of little value for our purposes, but would be useful in understanding which rats are most similar.</a:t>
            </a:r>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29</a:t>
            </a:fld>
            <a:endParaRPr lang="en-US"/>
          </a:p>
        </p:txBody>
      </p:sp>
    </p:spTree>
    <p:extLst>
      <p:ext uri="{BB962C8B-B14F-4D97-AF65-F5344CB8AC3E}">
        <p14:creationId xmlns:p14="http://schemas.microsoft.com/office/powerpoint/2010/main" val="177281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Another clustering technique we worked with is hierarchical clustering, which addresses some of the limitations of k-means clustering that Richard talked about.</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30</a:t>
            </a:fld>
            <a:endParaRPr lang="en-US"/>
          </a:p>
        </p:txBody>
      </p:sp>
    </p:spTree>
    <p:extLst>
      <p:ext uri="{BB962C8B-B14F-4D97-AF65-F5344CB8AC3E}">
        <p14:creationId xmlns:p14="http://schemas.microsoft.com/office/powerpoint/2010/main" val="210554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Like K-means, its is an unsupervised learning algorithm where we are dealing with data that is not labelled. The algorithm builds an hierarchy of clusters which results in a very easy to interpret tree-like diagram which we will talk about shortly. Why we chose this clustering algorithm is because of the advantages it has over other clustering techniques. One of the </a:t>
            </a:r>
            <a:r>
              <a:rPr lang="en-CA" err="1"/>
              <a:t>advanatges</a:t>
            </a:r>
            <a:r>
              <a:rPr lang="en-CA"/>
              <a:t> is that by producing a tree-like structure, it is able to show the process of clustering which allows us to understand the individual relationships between rats even in the same cluster. Another advantage is that this algorithm does not require pre-determining the number of clusters as required with K-means clustering, since we often don't know how many clusters we would have.</a:t>
            </a:r>
            <a:endParaRPr lang="en-US"/>
          </a:p>
          <a:p>
            <a:endParaRPr lang="en-CA">
              <a:cs typeface="Calibri"/>
            </a:endParaRPr>
          </a:p>
          <a:p>
            <a:r>
              <a:rPr lang="en-CA"/>
              <a:t>There are two types of hierarchical clustering, agglomerative and divisive.</a:t>
            </a:r>
            <a:endParaRPr lang="en-CA">
              <a:cs typeface="Calibri"/>
            </a:endParaRPr>
          </a:p>
          <a:p>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31</a:t>
            </a:fld>
            <a:endParaRPr lang="en-US"/>
          </a:p>
        </p:txBody>
      </p:sp>
    </p:spTree>
    <p:extLst>
      <p:ext uri="{BB962C8B-B14F-4D97-AF65-F5344CB8AC3E}">
        <p14:creationId xmlns:p14="http://schemas.microsoft.com/office/powerpoint/2010/main" val="3646584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Agglomerative works in a bottom-up manner. The algorithm first considers each object as a single-element cluster and combines two clusters that are the most similar to each other in each additional step. This procedure is iterated until all points are part of a single cluster. And Divisive is the opposite where it starts with one big cluster and divides into two most different clusters in each additional step until it reaches single element clusters. We will mainly focus on agglomerative approach.</a:t>
            </a:r>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32</a:t>
            </a:fld>
            <a:endParaRPr lang="en-US"/>
          </a:p>
        </p:txBody>
      </p:sp>
    </p:spTree>
    <p:extLst>
      <p:ext uri="{BB962C8B-B14F-4D97-AF65-F5344CB8AC3E}">
        <p14:creationId xmlns:p14="http://schemas.microsoft.com/office/powerpoint/2010/main" val="303903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Now We need to find some sort of feature vector to cluster the rats. Hierarchical clustering calculates similarity </a:t>
            </a:r>
            <a:r>
              <a:rPr lang="en-CA" b="0" i="0" kern="1200">
                <a:effectLst/>
              </a:rPr>
              <a:t>based on </a:t>
            </a:r>
            <a:r>
              <a:rPr lang="en-CA"/>
              <a:t>a distance matrix </a:t>
            </a:r>
            <a:r>
              <a:rPr lang="en-CA" b="0" i="0" kern="1200">
                <a:effectLst/>
              </a:rPr>
              <a:t>between </a:t>
            </a:r>
            <a:r>
              <a:rPr lang="en-CA"/>
              <a:t>pairs of </a:t>
            </a:r>
            <a:r>
              <a:rPr lang="en-CA" b="0" i="0" kern="1200">
                <a:effectLst/>
              </a:rPr>
              <a:t>rats so we </a:t>
            </a:r>
            <a:r>
              <a:rPr lang="en-CA"/>
              <a:t>need to find vectors for each pair </a:t>
            </a:r>
            <a:r>
              <a:rPr lang="en-CA" b="0" i="0" kern="1200">
                <a:effectLst/>
              </a:rPr>
              <a:t>of rats</a:t>
            </a:r>
            <a:r>
              <a:rPr lang="en-CA"/>
              <a:t>. Here</a:t>
            </a:r>
            <a:r>
              <a:rPr lang="en-CA" b="0" i="0" kern="1200">
                <a:effectLst/>
              </a:rPr>
              <a:t> are </a:t>
            </a:r>
            <a:r>
              <a:rPr lang="en-CA"/>
              <a:t>some important variables we would like to cluster by. </a:t>
            </a:r>
            <a:endParaRPr lang="en-US"/>
          </a:p>
          <a:p>
            <a:r>
              <a:rPr lang="en-CA"/>
              <a:t> </a:t>
            </a:r>
            <a:endParaRPr lang="en-CA">
              <a:cs typeface="Calibri"/>
            </a:endParaRPr>
          </a:p>
          <a:p>
            <a:r>
              <a:rPr lang="en-CA"/>
              <a:t>*list variables* </a:t>
            </a:r>
          </a:p>
          <a:p>
            <a:r>
              <a:rPr lang="en-CA">
                <a:cs typeface="Calibri" panose="020F0502020204030204"/>
              </a:rPr>
              <a:t>Pos_count and neg_count will not be used as features but we need them to normalize the other variables so we have percentages.</a:t>
            </a:r>
            <a:endParaRPr lang="en-CA"/>
          </a:p>
          <a:p>
            <a:endParaRPr lang="en-CA"/>
          </a:p>
          <a:p>
            <a:r>
              <a:rPr lang="en-CA"/>
              <a:t>Similarity, dissimilarity, and misses together makes up all of the positive </a:t>
            </a:r>
            <a:r>
              <a:rPr lang="en-CA" b="0" i="0" kern="1200">
                <a:effectLst/>
              </a:rPr>
              <a:t>samples</a:t>
            </a:r>
            <a:r>
              <a:rPr lang="en-CA"/>
              <a:t>, so these 3 metrics add up to 100%. Specificity is the same definition as what we had before. </a:t>
            </a:r>
          </a:p>
          <a:p>
            <a:endParaRPr lang="en-CA">
              <a:cs typeface="Calibri"/>
            </a:endParaRPr>
          </a:p>
          <a:p>
            <a:r>
              <a:rPr lang="en-CA">
                <a:cs typeface="Calibri"/>
              </a:rPr>
              <a:t>-focus mainly on misses and specificity</a:t>
            </a:r>
          </a:p>
          <a:p>
            <a:endParaRPr lang="en-CA">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33</a:t>
            </a:fld>
            <a:endParaRPr lang="en-US"/>
          </a:p>
        </p:txBody>
      </p:sp>
    </p:spTree>
    <p:extLst>
      <p:ext uri="{BB962C8B-B14F-4D97-AF65-F5344CB8AC3E}">
        <p14:creationId xmlns:p14="http://schemas.microsoft.com/office/powerpoint/2010/main" val="3654785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34</a:t>
            </a:fld>
            <a:endParaRPr lang="en-US"/>
          </a:p>
        </p:txBody>
      </p:sp>
    </p:spTree>
    <p:extLst>
      <p:ext uri="{BB962C8B-B14F-4D97-AF65-F5344CB8AC3E}">
        <p14:creationId xmlns:p14="http://schemas.microsoft.com/office/powerpoint/2010/main" val="3803940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Using the same method as we just did in the example, this is what we get for each pair of rats. The values for each column is the percentage we talked about but also represents the distance between the pair of rats for that variable, and pairs with smallest distance are clustered together because it means that they are the most similar.</a:t>
            </a:r>
            <a:endParaRPr lang="en-US"/>
          </a:p>
          <a:p>
            <a:r>
              <a:rPr lang="en-CA"/>
              <a:t> </a:t>
            </a:r>
            <a:endParaRPr lang="en-CA">
              <a:cs typeface="Calibri"/>
            </a:endParaRPr>
          </a:p>
          <a:p>
            <a:r>
              <a:rPr lang="en-CA"/>
              <a:t>There are some NA values which means that the pair of rats did not sniff any common samples and so we will not be included those in our distance matrix. And here I just want to talk about why we chose to focus on specificity and misses. </a:t>
            </a:r>
            <a:endParaRPr lang="en-US"/>
          </a:p>
          <a:p>
            <a:endParaRPr lang="en-CA"/>
          </a:p>
          <a:p>
            <a:pPr marL="171450" indent="-171450">
              <a:buFont typeface="Arial"/>
              <a:buChar char="•"/>
            </a:pPr>
            <a:r>
              <a:rPr lang="en-CA" i="1"/>
              <a:t>As Richard mentioned before, we are mainly focused on improving sensitivity and specificity so specificity is an important variable. And we will actually be using 1- specificity because this value represents the distance between the rats. if we use these original values, that means pairs of rats who have high specificity together will actually be far apart and their performance will be misrepresented in the result. And our objective is to represent them in a way where they are close to each other and will be clustered together, which is why we are using 1-specificity. </a:t>
            </a:r>
            <a:endParaRPr lang="en-US"/>
          </a:p>
          <a:p>
            <a:pPr marL="171450" indent="-171450">
              <a:buFont typeface="Arial"/>
              <a:buChar char="•"/>
            </a:pPr>
            <a:endParaRPr lang="en-CA" i="1"/>
          </a:p>
          <a:p>
            <a:pPr marL="171450" indent="-171450">
              <a:buFont typeface="Arial"/>
              <a:buChar char="•"/>
            </a:pPr>
            <a:r>
              <a:rPr lang="en-CA" i="1"/>
              <a:t>As for sensitivity, we can focus only on the misses variable because if we try to minimize misses, that means we are maximizing similarity+ </a:t>
            </a:r>
            <a:r>
              <a:rPr lang="en-CA" i="1" err="1"/>
              <a:t>dissimiliarity</a:t>
            </a:r>
            <a:r>
              <a:rPr lang="en-CA" i="1"/>
              <a:t>  (which I've said before similarity+dissimilarity + miss = 100% of positive samples/snesitivty) which by definition is the percentage of positive samples that the pair of rats have accurately detected.</a:t>
            </a:r>
            <a:endParaRPr lang="en-CA"/>
          </a:p>
          <a:p>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35</a:t>
            </a:fld>
            <a:endParaRPr lang="en-US"/>
          </a:p>
        </p:txBody>
      </p:sp>
    </p:spTree>
    <p:extLst>
      <p:ext uri="{BB962C8B-B14F-4D97-AF65-F5344CB8AC3E}">
        <p14:creationId xmlns:p14="http://schemas.microsoft.com/office/powerpoint/2010/main" val="420129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 font</a:t>
            </a:r>
          </a:p>
        </p:txBody>
      </p:sp>
      <p:sp>
        <p:nvSpPr>
          <p:cNvPr id="4" name="Slide Number Placeholder 3"/>
          <p:cNvSpPr>
            <a:spLocks noGrp="1"/>
          </p:cNvSpPr>
          <p:nvPr>
            <p:ph type="sldNum" sz="quarter" idx="5"/>
          </p:nvPr>
        </p:nvSpPr>
        <p:spPr/>
        <p:txBody>
          <a:bodyPr/>
          <a:lstStyle/>
          <a:p>
            <a:fld id="{D4973AF2-0EF4-9F43-BD33-482F67DD9B8B}" type="slidenum">
              <a:rPr lang="en-US" smtClean="0"/>
              <a:t>3</a:t>
            </a:fld>
            <a:endParaRPr lang="en-US"/>
          </a:p>
        </p:txBody>
      </p:sp>
    </p:spTree>
    <p:extLst>
      <p:ext uri="{BB962C8B-B14F-4D97-AF65-F5344CB8AC3E}">
        <p14:creationId xmlns:p14="http://schemas.microsoft.com/office/powerpoint/2010/main" val="939388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can pull pairs of rats from the table we have into a distance matrix. But we needed to be careful about the pairs with no samples or very few samples, like </a:t>
            </a:r>
            <a:r>
              <a:rPr lang="en-CA" err="1"/>
              <a:t>adriano</a:t>
            </a:r>
            <a:r>
              <a:rPr lang="en-CA"/>
              <a:t> and </a:t>
            </a:r>
            <a:r>
              <a:rPr lang="en-CA" err="1"/>
              <a:t>campbell</a:t>
            </a:r>
            <a:r>
              <a:rPr lang="en-CA"/>
              <a:t>.</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36</a:t>
            </a:fld>
            <a:endParaRPr lang="en-US"/>
          </a:p>
        </p:txBody>
      </p:sp>
    </p:spTree>
    <p:extLst>
      <p:ext uri="{BB962C8B-B14F-4D97-AF65-F5344CB8AC3E}">
        <p14:creationId xmlns:p14="http://schemas.microsoft.com/office/powerpoint/2010/main" val="911893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result of hierarchical clustering is a dendrogram, which is a tree-like structure that I have mentioned before which shows us the sequence of splitting and merging the clusters representing the relationship between rats even in the same cluster.</a:t>
            </a:r>
            <a:endParaRPr lang="en-US"/>
          </a:p>
          <a:p>
            <a:r>
              <a:rPr lang="en-US"/>
              <a:t> </a:t>
            </a:r>
            <a:endParaRPr lang="en-US">
              <a:cs typeface="Calibri"/>
            </a:endParaRPr>
          </a:p>
          <a:p>
            <a:endParaRPr lang="en-US">
              <a:cs typeface="Calibri"/>
            </a:endParaRPr>
          </a:p>
          <a:p>
            <a:r>
              <a:rPr lang="en-US"/>
              <a:t>Colored boxes are number of clusters we want, which doesn't show us any important information because we have very linear dendrograms. (chaining effect where each cluster is built upon the previously combined cluster). </a:t>
            </a:r>
          </a:p>
          <a:p>
            <a:endParaRPr lang="en-US">
              <a:cs typeface="Calibri"/>
            </a:endParaRPr>
          </a:p>
          <a:p>
            <a:r>
              <a:rPr lang="en-US">
                <a:cs typeface="Calibri"/>
              </a:rPr>
              <a:t>Looking at the miss dendrogram, you can see that carolina and freddy were clustered first and then violet was added, and then princess leia...etc. This tells us that Carolina and Freddy are like superrats where every other rat in this team is more similar to them than to those who are not in the cluster. </a:t>
            </a:r>
          </a:p>
          <a:p>
            <a:endParaRPr lang="en-US">
              <a:cs typeface="Calibri"/>
            </a:endParaRPr>
          </a:p>
          <a:p>
            <a:r>
              <a:rPr lang="en-US"/>
              <a:t>Sensitivity and specificity are inversed </a:t>
            </a:r>
          </a:p>
          <a:p>
            <a:r>
              <a:rPr lang="en-US"/>
              <a:t>This allows us to find the most specific/ sensitive rats and get an idea how it performs in relation to other rats. We can make a team of very specific rats using this algorithm by selecting those that are clustered first (ie. Serena and violet). Or we can make a team of well balanced rats by selecting specific and sensitive rats. (ie. Violet and carolina)</a:t>
            </a: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37</a:t>
            </a:fld>
            <a:endParaRPr lang="en-US"/>
          </a:p>
        </p:txBody>
      </p:sp>
    </p:spTree>
    <p:extLst>
      <p:ext uri="{BB962C8B-B14F-4D97-AF65-F5344CB8AC3E}">
        <p14:creationId xmlns:p14="http://schemas.microsoft.com/office/powerpoint/2010/main" val="413535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by using this, we can always create a team with the desired metrics (can increase specificy in a team by removing a rat that is not very specific or increase sensitivity by removing a rat that is not very sensitive)</a:t>
            </a:r>
            <a:endParaRPr lang="en-US">
              <a:cs typeface="Calibri"/>
            </a:endParaRP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38</a:t>
            </a:fld>
            <a:endParaRPr lang="en-US"/>
          </a:p>
        </p:txBody>
      </p:sp>
    </p:spTree>
    <p:extLst>
      <p:ext uri="{BB962C8B-B14F-4D97-AF65-F5344CB8AC3E}">
        <p14:creationId xmlns:p14="http://schemas.microsoft.com/office/powerpoint/2010/main" val="3248028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Obtain data which gave us information about rat's reaction to individual samples. </a:t>
            </a:r>
            <a:endParaRPr lang="en-US"/>
          </a:p>
          <a:p>
            <a:pPr>
              <a:defRPr/>
            </a:pPr>
            <a:r>
              <a:rPr lang="en-CA"/>
              <a:t>Recognize that we need to improve sensitivity and specificity by groupging the rats together.</a:t>
            </a:r>
            <a:endParaRPr lang="en-US"/>
          </a:p>
          <a:p>
            <a:pPr>
              <a:defRPr/>
            </a:pPr>
            <a:r>
              <a:rPr lang="en-CA"/>
              <a:t>Define team specificity and sensitivity -&gt; for sensitivity, if at least one rats detects a positive sample. For specificity, if all rats detects a negative sample.</a:t>
            </a:r>
            <a:endParaRPr lang="en-US"/>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40</a:t>
            </a:fld>
            <a:endParaRPr lang="en-US"/>
          </a:p>
        </p:txBody>
      </p:sp>
    </p:spTree>
    <p:extLst>
      <p:ext uri="{BB962C8B-B14F-4D97-AF65-F5344CB8AC3E}">
        <p14:creationId xmlns:p14="http://schemas.microsoft.com/office/powerpoint/2010/main" val="2154251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Kmeans… + </a:t>
            </a:r>
            <a:r>
              <a:rPr lang="en-US"/>
              <a:t>since we clustered the rats by their individual stats, we can't say two rats that have different sensitivities would work well purely based on those values, we'd have to compare them against similar samples they both evaluated. </a:t>
            </a:r>
            <a:endParaRPr lang="en-CA">
              <a:cs typeface="Calibri"/>
            </a:endParaRPr>
          </a:p>
          <a:p>
            <a:pPr>
              <a:defRPr/>
            </a:pPr>
            <a:r>
              <a:rPr lang="en-CA"/>
              <a:t>Hierarchical…</a:t>
            </a:r>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41</a:t>
            </a:fld>
            <a:endParaRPr lang="en-US"/>
          </a:p>
        </p:txBody>
      </p:sp>
    </p:spTree>
    <p:extLst>
      <p:ext uri="{BB962C8B-B14F-4D97-AF65-F5344CB8AC3E}">
        <p14:creationId xmlns:p14="http://schemas.microsoft.com/office/powerpoint/2010/main" val="1228019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pPr>
            <a:r>
              <a:rPr lang="en-US"/>
              <a:t>Different from normal statistical problems because the data is dependent on rat </a:t>
            </a:r>
            <a:r>
              <a:rPr lang="en-US" err="1"/>
              <a:t>behaviour</a:t>
            </a:r>
            <a:r>
              <a:rPr lang="en-US"/>
              <a:t> and personality (which is introducing more randomness into the data). We found that rats also have good days and bad days where they aren't consistent with their performance. </a:t>
            </a:r>
          </a:p>
          <a:p>
            <a:pPr>
              <a:lnSpc>
                <a:spcPct val="120000"/>
              </a:lnSpc>
              <a:spcBef>
                <a:spcPts val="1000"/>
              </a:spcBef>
            </a:pPr>
            <a:endParaRPr lang="en-US"/>
          </a:p>
          <a:p>
            <a:pPr>
              <a:lnSpc>
                <a:spcPct val="120000"/>
              </a:lnSpc>
              <a:spcBef>
                <a:spcPts val="1000"/>
              </a:spcBef>
            </a:pPr>
            <a:r>
              <a:rPr lang="en-US"/>
              <a:t>There were limited model techniques we can use because of the nature of the data. We had limited data on rat and sample characteristics which means that we weren't able to build good models that can predict the performance of rats given a sample. </a:t>
            </a:r>
          </a:p>
          <a:p>
            <a:pPr>
              <a:lnSpc>
                <a:spcPct val="120000"/>
              </a:lnSpc>
              <a:spcBef>
                <a:spcPts val="1000"/>
              </a:spcBef>
            </a:pPr>
            <a:endParaRPr lang="en-US"/>
          </a:p>
          <a:p>
            <a:pPr>
              <a:lnSpc>
                <a:spcPct val="120000"/>
              </a:lnSpc>
              <a:spcBef>
                <a:spcPts val="1000"/>
              </a:spcBef>
            </a:pPr>
            <a:r>
              <a:rPr lang="en-US"/>
              <a:t>We can only test groups of rats based on the common samples they sniffed.</a:t>
            </a:r>
          </a:p>
          <a:p>
            <a:pPr>
              <a:lnSpc>
                <a:spcPct val="120000"/>
              </a:lnSpc>
              <a:spcBef>
                <a:spcPts val="1000"/>
              </a:spcBef>
            </a:pPr>
            <a:endParaRPr lang="en-US"/>
          </a:p>
          <a:p>
            <a:pPr>
              <a:lnSpc>
                <a:spcPct val="120000"/>
              </a:lnSpc>
              <a:spcBef>
                <a:spcPts val="1000"/>
              </a:spcBef>
            </a:pPr>
            <a:r>
              <a:rPr lang="en-US"/>
              <a:t>Data errors which is expected as it is a real-life dataset, however it did take some time to fix up the inconsistencies. </a:t>
            </a:r>
          </a:p>
        </p:txBody>
      </p:sp>
      <p:sp>
        <p:nvSpPr>
          <p:cNvPr id="4" name="Slide Number Placeholder 3"/>
          <p:cNvSpPr>
            <a:spLocks noGrp="1"/>
          </p:cNvSpPr>
          <p:nvPr>
            <p:ph type="sldNum" sz="quarter" idx="5"/>
          </p:nvPr>
        </p:nvSpPr>
        <p:spPr/>
        <p:txBody>
          <a:bodyPr/>
          <a:lstStyle/>
          <a:p>
            <a:fld id="{D4973AF2-0EF4-9F43-BD33-482F67DD9B8B}" type="slidenum">
              <a:rPr lang="en-US" smtClean="0"/>
              <a:t>42</a:t>
            </a:fld>
            <a:endParaRPr lang="en-US"/>
          </a:p>
        </p:txBody>
      </p:sp>
    </p:spTree>
    <p:extLst>
      <p:ext uri="{BB962C8B-B14F-4D97-AF65-F5344CB8AC3E}">
        <p14:creationId xmlns:p14="http://schemas.microsoft.com/office/powerpoint/2010/main" val="3918478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we can obtain more features/information about the rat as well as the samples, we can build models to predict a rat's performance (sensitivity/specificity) on samples with certain characteristics. This approach will allow us to remove the limitation we talked about before where we are restricted to only grouping together rats who have sniffed common samples. </a:t>
            </a:r>
          </a:p>
          <a:p>
            <a:endParaRPr lang="en-US">
              <a:cs typeface="Calibri"/>
            </a:endParaRPr>
          </a:p>
          <a:p>
            <a:r>
              <a:rPr lang="en-US">
                <a:cs typeface="Calibri"/>
              </a:rPr>
              <a:t>Another improvement we can make is to automate the work we have done manually during this project. We were given a small part of the huge amount of data at APOPO and its constantly changing everyday. So for our work to be reused for various datasets, the analysis and clustering would have to be automated.</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973AF2-0EF4-9F43-BD33-482F67DD9B8B}" type="slidenum">
              <a:rPr lang="en-US" smtClean="0"/>
              <a:t>43</a:t>
            </a:fld>
            <a:endParaRPr lang="en-US"/>
          </a:p>
        </p:txBody>
      </p:sp>
    </p:spTree>
    <p:extLst>
      <p:ext uri="{BB962C8B-B14F-4D97-AF65-F5344CB8AC3E}">
        <p14:creationId xmlns:p14="http://schemas.microsoft.com/office/powerpoint/2010/main" val="3111190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That concludes our presentation and thank you for listening to our talk! We are open to suggestions, in fact one of our main goals of presenting at this seminar is to expose our problem to more people and get to hear more possible solutions that we haven't thought of. Please feel free to ask questions or bring up any new ideas. </a:t>
            </a:r>
          </a:p>
        </p:txBody>
      </p:sp>
      <p:sp>
        <p:nvSpPr>
          <p:cNvPr id="4" name="Slide Number Placeholder 3"/>
          <p:cNvSpPr>
            <a:spLocks noGrp="1"/>
          </p:cNvSpPr>
          <p:nvPr>
            <p:ph type="sldNum" sz="quarter" idx="5"/>
          </p:nvPr>
        </p:nvSpPr>
        <p:spPr/>
        <p:txBody>
          <a:bodyPr/>
          <a:lstStyle/>
          <a:p>
            <a:fld id="{D4973AF2-0EF4-9F43-BD33-482F67DD9B8B}" type="slidenum">
              <a:rPr lang="en-US" smtClean="0"/>
              <a:t>44</a:t>
            </a:fld>
            <a:endParaRPr lang="en-US"/>
          </a:p>
        </p:txBody>
      </p:sp>
    </p:spTree>
    <p:extLst>
      <p:ext uri="{BB962C8B-B14F-4D97-AF65-F5344CB8AC3E}">
        <p14:creationId xmlns:p14="http://schemas.microsoft.com/office/powerpoint/2010/main" val="273692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 font, remove the first two points</a:t>
            </a:r>
          </a:p>
        </p:txBody>
      </p:sp>
      <p:sp>
        <p:nvSpPr>
          <p:cNvPr id="4" name="Slide Number Placeholder 3"/>
          <p:cNvSpPr>
            <a:spLocks noGrp="1"/>
          </p:cNvSpPr>
          <p:nvPr>
            <p:ph type="sldNum" sz="quarter" idx="5"/>
          </p:nvPr>
        </p:nvSpPr>
        <p:spPr/>
        <p:txBody>
          <a:bodyPr/>
          <a:lstStyle/>
          <a:p>
            <a:fld id="{D4973AF2-0EF4-9F43-BD33-482F67DD9B8B}" type="slidenum">
              <a:rPr lang="en-US" smtClean="0"/>
              <a:t>5</a:t>
            </a:fld>
            <a:endParaRPr lang="en-US"/>
          </a:p>
        </p:txBody>
      </p:sp>
    </p:spTree>
    <p:extLst>
      <p:ext uri="{BB962C8B-B14F-4D97-AF65-F5344CB8AC3E}">
        <p14:creationId xmlns:p14="http://schemas.microsoft.com/office/powerpoint/2010/main" val="299221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talk about the animals </a:t>
            </a:r>
            <a:r>
              <a:rPr lang="en-US" err="1"/>
              <a:t>Apopo</a:t>
            </a:r>
            <a:r>
              <a:rPr lang="en-US"/>
              <a:t> employs</a:t>
            </a:r>
          </a:p>
          <a:p>
            <a:endParaRPr lang="en-US"/>
          </a:p>
          <a:p>
            <a:r>
              <a:rPr lang="en-US"/>
              <a:t>Remove the part about the dogs</a:t>
            </a:r>
          </a:p>
        </p:txBody>
      </p:sp>
      <p:sp>
        <p:nvSpPr>
          <p:cNvPr id="4" name="Slide Number Placeholder 3"/>
          <p:cNvSpPr>
            <a:spLocks noGrp="1"/>
          </p:cNvSpPr>
          <p:nvPr>
            <p:ph type="sldNum" sz="quarter" idx="5"/>
          </p:nvPr>
        </p:nvSpPr>
        <p:spPr/>
        <p:txBody>
          <a:bodyPr/>
          <a:lstStyle/>
          <a:p>
            <a:fld id="{D4973AF2-0EF4-9F43-BD33-482F67DD9B8B}" type="slidenum">
              <a:rPr lang="en-US" smtClean="0"/>
              <a:t>6</a:t>
            </a:fld>
            <a:endParaRPr lang="en-US"/>
          </a:p>
        </p:txBody>
      </p:sp>
    </p:spTree>
    <p:extLst>
      <p:ext uri="{BB962C8B-B14F-4D97-AF65-F5344CB8AC3E}">
        <p14:creationId xmlns:p14="http://schemas.microsoft.com/office/powerpoint/2010/main" val="411522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the 48k patience line</a:t>
            </a:r>
          </a:p>
        </p:txBody>
      </p:sp>
      <p:sp>
        <p:nvSpPr>
          <p:cNvPr id="4" name="Slide Number Placeholder 3"/>
          <p:cNvSpPr>
            <a:spLocks noGrp="1"/>
          </p:cNvSpPr>
          <p:nvPr>
            <p:ph type="sldNum" sz="quarter" idx="5"/>
          </p:nvPr>
        </p:nvSpPr>
        <p:spPr/>
        <p:txBody>
          <a:bodyPr/>
          <a:lstStyle/>
          <a:p>
            <a:fld id="{D4973AF2-0EF4-9F43-BD33-482F67DD9B8B}" type="slidenum">
              <a:rPr lang="en-US" smtClean="0"/>
              <a:t>8</a:t>
            </a:fld>
            <a:endParaRPr lang="en-US"/>
          </a:p>
        </p:txBody>
      </p:sp>
    </p:spTree>
    <p:extLst>
      <p:ext uri="{BB962C8B-B14F-4D97-AF65-F5344CB8AC3E}">
        <p14:creationId xmlns:p14="http://schemas.microsoft.com/office/powerpoint/2010/main" val="364596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take a look at the data and then some descriptive statistics</a:t>
            </a:r>
          </a:p>
        </p:txBody>
      </p:sp>
      <p:sp>
        <p:nvSpPr>
          <p:cNvPr id="4" name="Slide Number Placeholder 3"/>
          <p:cNvSpPr>
            <a:spLocks noGrp="1"/>
          </p:cNvSpPr>
          <p:nvPr>
            <p:ph type="sldNum" sz="quarter" idx="5"/>
          </p:nvPr>
        </p:nvSpPr>
        <p:spPr/>
        <p:txBody>
          <a:bodyPr/>
          <a:lstStyle/>
          <a:p>
            <a:fld id="{D4973AF2-0EF4-9F43-BD33-482F67DD9B8B}" type="slidenum">
              <a:rPr lang="en-US" smtClean="0"/>
              <a:t>9</a:t>
            </a:fld>
            <a:endParaRPr lang="en-US"/>
          </a:p>
        </p:txBody>
      </p:sp>
    </p:spTree>
    <p:extLst>
      <p:ext uri="{BB962C8B-B14F-4D97-AF65-F5344CB8AC3E}">
        <p14:creationId xmlns:p14="http://schemas.microsoft.com/office/powerpoint/2010/main" val="207683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explain how APOPO uses the rats:</a:t>
            </a:r>
          </a:p>
          <a:p>
            <a:pPr marL="171450" indent="-171450">
              <a:buFontTx/>
              <a:buChar char="-"/>
            </a:pPr>
            <a:r>
              <a:rPr lang="en-US"/>
              <a:t>10 samples are placed in holes</a:t>
            </a:r>
          </a:p>
          <a:p>
            <a:pPr marL="171450" indent="-171450">
              <a:buFontTx/>
              <a:buChar char="-"/>
            </a:pPr>
            <a:r>
              <a:rPr lang="en-US"/>
              <a:t>Each sample is labelled true and false, some true samples are labelled false which are known as blind positive samples</a:t>
            </a:r>
          </a:p>
          <a:p>
            <a:pPr marL="171450" indent="-171450">
              <a:buFontTx/>
              <a:buChar char="-"/>
            </a:pPr>
            <a:r>
              <a:rPr lang="en-US"/>
              <a:t>The rat will sniff each sample, and any sample the rat has sniffed for more than 3 seconds indicates it is a true sample</a:t>
            </a:r>
          </a:p>
        </p:txBody>
      </p:sp>
      <p:sp>
        <p:nvSpPr>
          <p:cNvPr id="4" name="Slide Number Placeholder 3"/>
          <p:cNvSpPr>
            <a:spLocks noGrp="1"/>
          </p:cNvSpPr>
          <p:nvPr>
            <p:ph type="sldNum" sz="quarter" idx="5"/>
          </p:nvPr>
        </p:nvSpPr>
        <p:spPr/>
        <p:txBody>
          <a:bodyPr/>
          <a:lstStyle/>
          <a:p>
            <a:fld id="{D4973AF2-0EF4-9F43-BD33-482F67DD9B8B}" type="slidenum">
              <a:rPr lang="en-US" smtClean="0"/>
              <a:t>10</a:t>
            </a:fld>
            <a:endParaRPr lang="en-US"/>
          </a:p>
        </p:txBody>
      </p:sp>
    </p:spTree>
    <p:extLst>
      <p:ext uri="{BB962C8B-B14F-4D97-AF65-F5344CB8AC3E}">
        <p14:creationId xmlns:p14="http://schemas.microsoft.com/office/powerpoint/2010/main" val="223039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We had </a:t>
            </a:r>
            <a:r>
              <a:rPr lang="en-CA"/>
              <a:t>220 thousand rows of data (num samples)</a:t>
            </a:r>
          </a:p>
          <a:p>
            <a:pPr marL="171450" indent="-171450">
              <a:buFontTx/>
              <a:buChar char="-"/>
            </a:pPr>
            <a:r>
              <a:rPr lang="en-CA"/>
              <a:t>Columns with DOTS are the results from human testing samples with microscopes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Columns with APOPO are the results from WHO approved methods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STATUS_DEFINITIVE will be explained soon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STATUS_KNOWNPOS and BLINDPOS are the evaluation results from the DOTS lab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HIT is the rats evaluation</a:t>
            </a:r>
          </a:p>
          <a:p>
            <a:pPr marL="171450" lvl="0" indent="-171450">
              <a:buFontTx/>
              <a:buChar char="-"/>
            </a:pPr>
            <a:r>
              <a:rPr lang="en-CA"/>
              <a:t>Like we mentioned, we want to improve the sensitivity and specificity of each rat. </a:t>
            </a:r>
          </a:p>
          <a:p>
            <a:pPr marL="171450" lvl="0" indent="-171450">
              <a:buFontTx/>
              <a:buChar char="-"/>
            </a:pPr>
            <a:endParaRPr lang="en-CA"/>
          </a:p>
          <a:p>
            <a:pPr marL="171450" lvl="0" indent="-171450">
              <a:buFontTx/>
              <a:buChar char="-"/>
            </a:pPr>
            <a:r>
              <a:rPr lang="en-CA"/>
              <a:t>How can we do that? </a:t>
            </a:r>
            <a:r>
              <a:rPr lang="en-CA" b="1"/>
              <a:t>Teams. </a:t>
            </a:r>
            <a:r>
              <a:rPr lang="en-CA" b="0"/>
              <a:t>Before that we must look at each rat’s individual sensitivity/specificity</a:t>
            </a:r>
          </a:p>
          <a:p>
            <a:pPr marL="628650" lvl="1" indent="-171450">
              <a:buFontTx/>
              <a:buChar char="-"/>
            </a:pPr>
            <a:endParaRPr lang="en-US"/>
          </a:p>
        </p:txBody>
      </p:sp>
      <p:sp>
        <p:nvSpPr>
          <p:cNvPr id="4" name="Slide Number Placeholder 3"/>
          <p:cNvSpPr>
            <a:spLocks noGrp="1"/>
          </p:cNvSpPr>
          <p:nvPr>
            <p:ph type="sldNum" sz="quarter" idx="5"/>
          </p:nvPr>
        </p:nvSpPr>
        <p:spPr/>
        <p:txBody>
          <a:bodyPr/>
          <a:lstStyle/>
          <a:p>
            <a:fld id="{D4973AF2-0EF4-9F43-BD33-482F67DD9B8B}" type="slidenum">
              <a:rPr lang="en-US" smtClean="0"/>
              <a:t>11</a:t>
            </a:fld>
            <a:endParaRPr lang="en-US"/>
          </a:p>
        </p:txBody>
      </p:sp>
    </p:spTree>
    <p:extLst>
      <p:ext uri="{BB962C8B-B14F-4D97-AF65-F5344CB8AC3E}">
        <p14:creationId xmlns:p14="http://schemas.microsoft.com/office/powerpoint/2010/main" val="162813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a:prstGeom prst="rect">
            <a:avLst/>
          </a:prstGeo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CBAA9744-CF02-EE48-905D-BC999965FAF1}" type="datetime1">
              <a:rPr lang="en-CA" smtClean="0"/>
              <a:t>2021-08-20</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5940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a:xfrm>
            <a:off x="1219200" y="365125"/>
            <a:ext cx="9493249" cy="15779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F127FEF-731F-A642-8E17-004138C0BEE9}" type="datetime1">
              <a:rPr lang="en-CA" smtClean="0"/>
              <a:t>2021-08-20</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3994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2F3BDDC7-F4CC-A541-9863-5E4C88A89E01}" type="datetime1">
              <a:rPr lang="en-CA" smtClean="0"/>
              <a:t>2021-08-20</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2951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a:xfrm>
            <a:off x="1219200" y="365125"/>
            <a:ext cx="9493249" cy="15779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E161EE7A-DEFA-D743-9364-7C8C2EA8522F}" type="datetime1">
              <a:rPr lang="en-CA" smtClean="0"/>
              <a:t>2021-08-20</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9917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64FBF91F-4C42-C342-8CDE-49E5213F1FA9}" type="datetime1">
              <a:rPr lang="en-CA" smtClean="0"/>
              <a:t>2021-08-20</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3176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a:xfrm>
            <a:off x="1219200" y="365125"/>
            <a:ext cx="9493249" cy="15779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7E5DBE3-8C69-9A43-B390-AFD8D76E9586}" type="datetime1">
              <a:rPr lang="en-CA" smtClean="0"/>
              <a:t>2021-08-20</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63653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0F3E9DA9-C7CA-B748-AC59-DA7489E47D13}" type="datetime1">
              <a:rPr lang="en-CA" smtClean="0"/>
              <a:t>2021-08-20</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6198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B2311F1B-0153-7C45-8CF7-97185B51E016}" type="datetime1">
              <a:rPr lang="en-CA" smtClean="0"/>
              <a:t>2021-08-20</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0606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B4C0F8C5-EC14-E941-AC8F-491721BEF024}" type="datetime1">
              <a:rPr lang="en-CA" smtClean="0"/>
              <a:t>2021-08-20</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70182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a:prstGeom prst="rect">
            <a:avLst/>
          </a:prstGeo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DE90F5AB-D9EC-274D-AC8B-94E57BF7397A}" type="datetime1">
              <a:rPr lang="en-CA" smtClean="0"/>
              <a:t>2021-08-20</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051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a:prstGeom prst="rect">
            <a:avLst/>
          </a:prstGeom>
        </p:spPr>
        <p:txBody>
          <a:bodyPr anchor="b">
            <a:noAutofit/>
          </a:bodyPr>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3466B650-E5E2-234D-874B-DA32EE64508A}" type="datetime1">
              <a:rPr lang="en-CA" smtClean="0"/>
              <a:t>2021-08-20</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a:xfrm>
            <a:off x="661112" y="6356350"/>
            <a:ext cx="5509684"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a:xfrm>
            <a:off x="10905482" y="6356350"/>
            <a:ext cx="1112082" cy="365125"/>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4732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FAFF3C94-3E3F-8145-A313-92D3B440156E}" type="datetime1">
              <a:rPr lang="en-CA" smtClean="0"/>
              <a:t>2021-08-20</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a:extLst>
              <a:ext uri="{FF2B5EF4-FFF2-40B4-BE49-F238E27FC236}">
                <a16:creationId xmlns:a16="http://schemas.microsoft.com/office/drawing/2014/main" id="{F080E7FE-FF54-5E49-B67E-61B4F13FAD9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10205415" y="0"/>
            <a:ext cx="1720367" cy="572022"/>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FA84AF62-DB62-054D-A1F9-8D5E5D276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DDA37-B68C-1F4C-AB0A-4673F22CC517}" type="slidenum">
              <a:rPr lang="en-US" smtClean="0"/>
              <a:t>‹#›</a:t>
            </a:fld>
            <a:endParaRPr lang="en-US"/>
          </a:p>
        </p:txBody>
      </p:sp>
      <p:sp>
        <p:nvSpPr>
          <p:cNvPr id="15" name="Title Placeholder 14">
            <a:extLst>
              <a:ext uri="{FF2B5EF4-FFF2-40B4-BE49-F238E27FC236}">
                <a16:creationId xmlns:a16="http://schemas.microsoft.com/office/drawing/2014/main" id="{69EB127B-48C5-7A49-8F68-019A523C7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491751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01" r:id="rId7"/>
    <p:sldLayoutId id="2147483702" r:id="rId8"/>
    <p:sldLayoutId id="2147483703" r:id="rId9"/>
    <p:sldLayoutId id="2147483704" r:id="rId10"/>
    <p:sldLayoutId id="2147483711" r:id="rId11"/>
  </p:sldLayoutIdLst>
  <p:hf hdr="0" ftr="0" dt="0"/>
  <p:txStyles>
    <p:title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DOAy5YxG-Yw?feature=oembed"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8EF32ACB-37F7-4E27-BDBC-67A94864F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Orange and blue gradient colored smoke">
            <a:extLst>
              <a:ext uri="{FF2B5EF4-FFF2-40B4-BE49-F238E27FC236}">
                <a16:creationId xmlns:a16="http://schemas.microsoft.com/office/drawing/2014/main" id="{69BD52C8-7373-444E-A6BF-69FFB55B5008}"/>
              </a:ext>
            </a:extLst>
          </p:cNvPr>
          <p:cNvPicPr>
            <a:picLocks noChangeAspect="1"/>
          </p:cNvPicPr>
          <p:nvPr/>
        </p:nvPicPr>
        <p:blipFill rotWithShape="1">
          <a:blip r:embed="rId4">
            <a:alphaModFix amt="84000"/>
          </a:blip>
          <a:srcRect t="4645" b="7465"/>
          <a:stretch/>
        </p:blipFill>
        <p:spPr>
          <a:xfrm>
            <a:off x="20" y="10"/>
            <a:ext cx="12191980" cy="6857990"/>
          </a:xfrm>
          <a:prstGeom prst="rect">
            <a:avLst/>
          </a:prstGeom>
        </p:spPr>
      </p:pic>
      <p:sp>
        <p:nvSpPr>
          <p:cNvPr id="23" name="Rectangle 12">
            <a:extLst>
              <a:ext uri="{FF2B5EF4-FFF2-40B4-BE49-F238E27FC236}">
                <a16:creationId xmlns:a16="http://schemas.microsoft.com/office/drawing/2014/main" id="{640449D5-DE6C-45AB-811E-29321C59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18457" y="1418454"/>
            <a:ext cx="6858002" cy="4021087"/>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itle 1">
            <a:extLst>
              <a:ext uri="{FF2B5EF4-FFF2-40B4-BE49-F238E27FC236}">
                <a16:creationId xmlns:a16="http://schemas.microsoft.com/office/drawing/2014/main" id="{C03B2A58-51EE-9C42-AF02-0A79BB4CC75A}"/>
              </a:ext>
            </a:extLst>
          </p:cNvPr>
          <p:cNvSpPr>
            <a:spLocks noGrp="1"/>
          </p:cNvSpPr>
          <p:nvPr>
            <p:ph type="ctrTitle"/>
          </p:nvPr>
        </p:nvSpPr>
        <p:spPr>
          <a:xfrm>
            <a:off x="685801" y="68282"/>
            <a:ext cx="8415337" cy="1603041"/>
          </a:xfrm>
        </p:spPr>
        <p:txBody>
          <a:bodyPr>
            <a:normAutofit/>
          </a:bodyPr>
          <a:lstStyle/>
          <a:p>
            <a:r>
              <a:rPr lang="en-US" sz="4000" u="sng" err="1"/>
              <a:t>HeroRATS</a:t>
            </a:r>
            <a:r>
              <a:rPr lang="en-US" sz="4000" u="sng"/>
              <a:t>: </a:t>
            </a:r>
            <a:r>
              <a:rPr lang="en-CA" sz="4000" u="sng"/>
              <a:t>Detecting Tuberculosis</a:t>
            </a:r>
            <a:endParaRPr lang="en-US" sz="4000" u="sng"/>
          </a:p>
        </p:txBody>
      </p:sp>
      <p:sp>
        <p:nvSpPr>
          <p:cNvPr id="25" name="Subtitle 2">
            <a:extLst>
              <a:ext uri="{FF2B5EF4-FFF2-40B4-BE49-F238E27FC236}">
                <a16:creationId xmlns:a16="http://schemas.microsoft.com/office/drawing/2014/main" id="{B82EDB0D-EB56-FE4E-B9EF-28E0A7308A7D}"/>
              </a:ext>
            </a:extLst>
          </p:cNvPr>
          <p:cNvSpPr>
            <a:spLocks noGrp="1"/>
          </p:cNvSpPr>
          <p:nvPr>
            <p:ph type="subTitle" idx="1"/>
          </p:nvPr>
        </p:nvSpPr>
        <p:spPr>
          <a:xfrm>
            <a:off x="685801" y="2634054"/>
            <a:ext cx="2983158" cy="1403890"/>
          </a:xfrm>
        </p:spPr>
        <p:txBody>
          <a:bodyPr>
            <a:normAutofit/>
          </a:bodyPr>
          <a:lstStyle/>
          <a:p>
            <a:r>
              <a:rPr lang="en-US">
                <a:solidFill>
                  <a:srgbClr val="FFFFFF"/>
                </a:solidFill>
              </a:rPr>
              <a:t>Authors:</a:t>
            </a:r>
          </a:p>
          <a:p>
            <a:r>
              <a:rPr lang="en-US">
                <a:solidFill>
                  <a:srgbClr val="FFFFFF"/>
                </a:solidFill>
              </a:rPr>
              <a:t>Xin </a:t>
            </a:r>
            <a:r>
              <a:rPr lang="en-US" err="1">
                <a:solidFill>
                  <a:srgbClr val="FFFFFF"/>
                </a:solidFill>
              </a:rPr>
              <a:t>Ya</a:t>
            </a:r>
            <a:r>
              <a:rPr lang="en-US">
                <a:solidFill>
                  <a:srgbClr val="FFFFFF"/>
                </a:solidFill>
              </a:rPr>
              <a:t> Xu</a:t>
            </a:r>
          </a:p>
          <a:p>
            <a:r>
              <a:rPr lang="en-US">
                <a:solidFill>
                  <a:srgbClr val="FFFFFF"/>
                </a:solidFill>
              </a:rPr>
              <a:t>Richard Ye</a:t>
            </a:r>
          </a:p>
          <a:p>
            <a:endParaRPr lang="en-US">
              <a:solidFill>
                <a:srgbClr val="FFFFFF"/>
              </a:solidFill>
            </a:endParaRPr>
          </a:p>
        </p:txBody>
      </p:sp>
      <p:grpSp>
        <p:nvGrpSpPr>
          <p:cNvPr id="15" name="Group 14">
            <a:extLst>
              <a:ext uri="{FF2B5EF4-FFF2-40B4-BE49-F238E27FC236}">
                <a16:creationId xmlns:a16="http://schemas.microsoft.com/office/drawing/2014/main" id="{222480C3-21A7-43F5-9070-D4ACB7435A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ED0EC083-0A53-4954-B40D-58DE716AAD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0E0B7F4D-C85E-48A0-96DF-660635DF2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D81EDB-4C09-4811-9DC9-0E1902402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ED912B6-9DD8-4B07-B08A-82FE15F36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ED04E9C5-D3AA-3042-9F02-5751B0138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26" y="5080707"/>
            <a:ext cx="4224876" cy="140389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4D02D650-4F77-BB4A-96DC-54FB4CAF3420}"/>
              </a:ext>
            </a:extLst>
          </p:cNvPr>
          <p:cNvSpPr>
            <a:spLocks noGrp="1"/>
          </p:cNvSpPr>
          <p:nvPr>
            <p:ph type="sldNum" sz="quarter" idx="12"/>
          </p:nvPr>
        </p:nvSpPr>
        <p:spPr/>
        <p:txBody>
          <a:bodyPr/>
          <a:lstStyle/>
          <a:p>
            <a:fld id="{1CF2D47E-0AF1-4C27-801F-64E3E5BF7F72}" type="slidenum">
              <a:rPr lang="en-US" smtClean="0"/>
              <a:t>1</a:t>
            </a:fld>
            <a:endParaRPr lang="en-US"/>
          </a:p>
        </p:txBody>
      </p:sp>
    </p:spTree>
    <p:extLst>
      <p:ext uri="{BB962C8B-B14F-4D97-AF65-F5344CB8AC3E}">
        <p14:creationId xmlns:p14="http://schemas.microsoft.com/office/powerpoint/2010/main" val="217341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C87880-F30D-FE4C-8790-33E57A9F41C4}"/>
              </a:ext>
            </a:extLst>
          </p:cNvPr>
          <p:cNvSpPr>
            <a:spLocks noGrp="1"/>
          </p:cNvSpPr>
          <p:nvPr>
            <p:ph type="sldNum" sz="quarter" idx="12"/>
          </p:nvPr>
        </p:nvSpPr>
        <p:spPr/>
        <p:txBody>
          <a:bodyPr/>
          <a:lstStyle/>
          <a:p>
            <a:fld id="{1CF2D47E-0AF1-4C27-801F-64E3E5BF7F72}" type="slidenum">
              <a:rPr lang="en-US" smtClean="0"/>
              <a:t>10</a:t>
            </a:fld>
            <a:endParaRPr lang="en-US"/>
          </a:p>
        </p:txBody>
      </p:sp>
      <p:pic>
        <p:nvPicPr>
          <p:cNvPr id="14338" name="Picture 2">
            <a:extLst>
              <a:ext uri="{FF2B5EF4-FFF2-40B4-BE49-F238E27FC236}">
                <a16:creationId xmlns:a16="http://schemas.microsoft.com/office/drawing/2014/main" id="{C8BA3BD4-5580-FA4C-AA85-FD3FE8B9D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01538" cy="69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1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7335A-EA46-CD4E-9C46-03A237D36A61}"/>
              </a:ext>
            </a:extLst>
          </p:cNvPr>
          <p:cNvSpPr>
            <a:spLocks noGrp="1"/>
          </p:cNvSpPr>
          <p:nvPr>
            <p:ph type="sldNum" sz="quarter" idx="12"/>
          </p:nvPr>
        </p:nvSpPr>
        <p:spPr/>
        <p:txBody>
          <a:bodyPr/>
          <a:lstStyle/>
          <a:p>
            <a:fld id="{1CF2D47E-0AF1-4C27-801F-64E3E5BF7F72}" type="slidenum">
              <a:rPr lang="en-US" smtClean="0"/>
              <a:t>11</a:t>
            </a:fld>
            <a:endParaRPr lang="en-US"/>
          </a:p>
        </p:txBody>
      </p:sp>
      <p:graphicFrame>
        <p:nvGraphicFramePr>
          <p:cNvPr id="6" name="Table 5">
            <a:extLst>
              <a:ext uri="{FF2B5EF4-FFF2-40B4-BE49-F238E27FC236}">
                <a16:creationId xmlns:a16="http://schemas.microsoft.com/office/drawing/2014/main" id="{C8C3C023-E3B1-3D4F-A293-43187DCA9D91}"/>
              </a:ext>
            </a:extLst>
          </p:cNvPr>
          <p:cNvGraphicFramePr>
            <a:graphicFrameLocks noGrp="1"/>
          </p:cNvGraphicFramePr>
          <p:nvPr>
            <p:extLst>
              <p:ext uri="{D42A27DB-BD31-4B8C-83A1-F6EECF244321}">
                <p14:modId xmlns:p14="http://schemas.microsoft.com/office/powerpoint/2010/main" val="2888574192"/>
              </p:ext>
            </p:extLst>
          </p:nvPr>
        </p:nvGraphicFramePr>
        <p:xfrm>
          <a:off x="548640" y="1414463"/>
          <a:ext cx="11643361" cy="4506360"/>
        </p:xfrm>
        <a:graphic>
          <a:graphicData uri="http://schemas.openxmlformats.org/drawingml/2006/table">
            <a:tbl>
              <a:tblPr/>
              <a:tblGrid>
                <a:gridCol w="743553">
                  <a:extLst>
                    <a:ext uri="{9D8B030D-6E8A-4147-A177-3AD203B41FA5}">
                      <a16:colId xmlns:a16="http://schemas.microsoft.com/office/drawing/2014/main" val="1641891203"/>
                    </a:ext>
                  </a:extLst>
                </a:gridCol>
                <a:gridCol w="980744">
                  <a:extLst>
                    <a:ext uri="{9D8B030D-6E8A-4147-A177-3AD203B41FA5}">
                      <a16:colId xmlns:a16="http://schemas.microsoft.com/office/drawing/2014/main" val="2218517613"/>
                    </a:ext>
                  </a:extLst>
                </a:gridCol>
                <a:gridCol w="927463">
                  <a:extLst>
                    <a:ext uri="{9D8B030D-6E8A-4147-A177-3AD203B41FA5}">
                      <a16:colId xmlns:a16="http://schemas.microsoft.com/office/drawing/2014/main" val="722441293"/>
                    </a:ext>
                  </a:extLst>
                </a:gridCol>
                <a:gridCol w="627017">
                  <a:extLst>
                    <a:ext uri="{9D8B030D-6E8A-4147-A177-3AD203B41FA5}">
                      <a16:colId xmlns:a16="http://schemas.microsoft.com/office/drawing/2014/main" val="3367918606"/>
                    </a:ext>
                  </a:extLst>
                </a:gridCol>
                <a:gridCol w="692472">
                  <a:extLst>
                    <a:ext uri="{9D8B030D-6E8A-4147-A177-3AD203B41FA5}">
                      <a16:colId xmlns:a16="http://schemas.microsoft.com/office/drawing/2014/main" val="1281488780"/>
                    </a:ext>
                  </a:extLst>
                </a:gridCol>
                <a:gridCol w="404808">
                  <a:extLst>
                    <a:ext uri="{9D8B030D-6E8A-4147-A177-3AD203B41FA5}">
                      <a16:colId xmlns:a16="http://schemas.microsoft.com/office/drawing/2014/main" val="1491962759"/>
                    </a:ext>
                  </a:extLst>
                </a:gridCol>
                <a:gridCol w="809897">
                  <a:extLst>
                    <a:ext uri="{9D8B030D-6E8A-4147-A177-3AD203B41FA5}">
                      <a16:colId xmlns:a16="http://schemas.microsoft.com/office/drawing/2014/main" val="3129681845"/>
                    </a:ext>
                  </a:extLst>
                </a:gridCol>
                <a:gridCol w="836023">
                  <a:extLst>
                    <a:ext uri="{9D8B030D-6E8A-4147-A177-3AD203B41FA5}">
                      <a16:colId xmlns:a16="http://schemas.microsoft.com/office/drawing/2014/main" val="1673911918"/>
                    </a:ext>
                  </a:extLst>
                </a:gridCol>
                <a:gridCol w="888274">
                  <a:extLst>
                    <a:ext uri="{9D8B030D-6E8A-4147-A177-3AD203B41FA5}">
                      <a16:colId xmlns:a16="http://schemas.microsoft.com/office/drawing/2014/main" val="455598285"/>
                    </a:ext>
                  </a:extLst>
                </a:gridCol>
                <a:gridCol w="1005840">
                  <a:extLst>
                    <a:ext uri="{9D8B030D-6E8A-4147-A177-3AD203B41FA5}">
                      <a16:colId xmlns:a16="http://schemas.microsoft.com/office/drawing/2014/main" val="3722699576"/>
                    </a:ext>
                  </a:extLst>
                </a:gridCol>
                <a:gridCol w="1384663">
                  <a:extLst>
                    <a:ext uri="{9D8B030D-6E8A-4147-A177-3AD203B41FA5}">
                      <a16:colId xmlns:a16="http://schemas.microsoft.com/office/drawing/2014/main" val="3581454709"/>
                    </a:ext>
                  </a:extLst>
                </a:gridCol>
                <a:gridCol w="1306286">
                  <a:extLst>
                    <a:ext uri="{9D8B030D-6E8A-4147-A177-3AD203B41FA5}">
                      <a16:colId xmlns:a16="http://schemas.microsoft.com/office/drawing/2014/main" val="2270085928"/>
                    </a:ext>
                  </a:extLst>
                </a:gridCol>
                <a:gridCol w="613954">
                  <a:extLst>
                    <a:ext uri="{9D8B030D-6E8A-4147-A177-3AD203B41FA5}">
                      <a16:colId xmlns:a16="http://schemas.microsoft.com/office/drawing/2014/main" val="3912456916"/>
                    </a:ext>
                  </a:extLst>
                </a:gridCol>
                <a:gridCol w="422367">
                  <a:extLst>
                    <a:ext uri="{9D8B030D-6E8A-4147-A177-3AD203B41FA5}">
                      <a16:colId xmlns:a16="http://schemas.microsoft.com/office/drawing/2014/main" val="2617092705"/>
                    </a:ext>
                  </a:extLst>
                </a:gridCol>
              </a:tblGrid>
              <a:tr h="457200">
                <a:tc>
                  <a:txBody>
                    <a:bodyPr/>
                    <a:lstStyle/>
                    <a:p>
                      <a:pPr algn="ctr" fontAlgn="b"/>
                      <a:r>
                        <a:rPr lang="en-CA" sz="1050" b="0" i="0" u="none" strike="noStrike">
                          <a:solidFill>
                            <a:srgbClr val="000000"/>
                          </a:solidFill>
                          <a:effectLst/>
                          <a:latin typeface="+mn-lt"/>
                        </a:rPr>
                        <a:t>ID_SAMPLE</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ID_EVALUATION_SESSION</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SESSION_DATE</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Program</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RAT_NAME</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HOLE</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ID_BL_DOTS</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ID_GXP_DOTS</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ID_BL_APOPO</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ID_GXP_APOPO</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STATUS_DEFINITIVE</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STATUS_KNOWNPOS</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STATUS_ BLINDPOS</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tc>
                  <a:txBody>
                    <a:bodyPr/>
                    <a:lstStyle/>
                    <a:p>
                      <a:pPr algn="ctr" fontAlgn="b"/>
                      <a:r>
                        <a:rPr lang="en-CA" sz="1050" b="0" i="0" u="none" strike="noStrike">
                          <a:solidFill>
                            <a:srgbClr val="000000"/>
                          </a:solidFill>
                          <a:effectLst/>
                          <a:latin typeface="+mn-lt"/>
                        </a:rPr>
                        <a:t>HIT</a:t>
                      </a:r>
                    </a:p>
                  </a:txBody>
                  <a:tcPr marL="5220" marR="5220" marT="5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C0C0"/>
                    </a:solidFill>
                  </a:tcPr>
                </a:tc>
                <a:extLst>
                  <a:ext uri="{0D108BD9-81ED-4DB2-BD59-A6C34878D82A}">
                    <a16:rowId xmlns:a16="http://schemas.microsoft.com/office/drawing/2014/main" val="2133393884"/>
                  </a:ext>
                </a:extLst>
              </a:tr>
              <a:tr h="404916">
                <a:tc>
                  <a:txBody>
                    <a:bodyPr/>
                    <a:lstStyle/>
                    <a:p>
                      <a:pPr algn="r" fontAlgn="b"/>
                      <a:r>
                        <a:rPr lang="en-CA" sz="1100" b="0" i="0" u="none" strike="noStrike">
                          <a:solidFill>
                            <a:srgbClr val="000000"/>
                          </a:solidFill>
                          <a:effectLst/>
                          <a:latin typeface="+mn-lt"/>
                        </a:rPr>
                        <a:t>730354</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935945989"/>
                  </a:ext>
                </a:extLst>
              </a:tr>
              <a:tr h="404916">
                <a:tc>
                  <a:txBody>
                    <a:bodyPr/>
                    <a:lstStyle/>
                    <a:p>
                      <a:pPr algn="r" fontAlgn="b"/>
                      <a:r>
                        <a:rPr lang="en-CA" sz="1100" b="0" i="0" u="none" strike="noStrike">
                          <a:solidFill>
                            <a:srgbClr val="000000"/>
                          </a:solidFill>
                          <a:effectLst/>
                          <a:latin typeface="+mn-lt"/>
                        </a:rPr>
                        <a:t>730305</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2</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775350923"/>
                  </a:ext>
                </a:extLst>
              </a:tr>
              <a:tr h="404916">
                <a:tc>
                  <a:txBody>
                    <a:bodyPr/>
                    <a:lstStyle/>
                    <a:p>
                      <a:pPr algn="r" fontAlgn="b"/>
                      <a:r>
                        <a:rPr lang="en-CA" sz="1100" b="0" i="0" u="none" strike="noStrike">
                          <a:solidFill>
                            <a:srgbClr val="000000"/>
                          </a:solidFill>
                          <a:effectLst/>
                          <a:latin typeface="+mn-lt"/>
                        </a:rPr>
                        <a:t>730310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3</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55833931"/>
                  </a:ext>
                </a:extLst>
              </a:tr>
              <a:tr h="404916">
                <a:tc>
                  <a:txBody>
                    <a:bodyPr/>
                    <a:lstStyle/>
                    <a:p>
                      <a:pPr algn="r" fontAlgn="b"/>
                      <a:r>
                        <a:rPr lang="en-CA" sz="1100" b="0" i="0" u="none" strike="noStrike">
                          <a:solidFill>
                            <a:srgbClr val="000000"/>
                          </a:solidFill>
                          <a:effectLst/>
                          <a:latin typeface="+mn-lt"/>
                        </a:rPr>
                        <a:t>730365</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4</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825537004"/>
                  </a:ext>
                </a:extLst>
              </a:tr>
              <a:tr h="404916">
                <a:tc>
                  <a:txBody>
                    <a:bodyPr/>
                    <a:lstStyle/>
                    <a:p>
                      <a:pPr algn="r" fontAlgn="b"/>
                      <a:r>
                        <a:rPr lang="en-CA" sz="1100" b="0" i="0" u="none" strike="noStrike">
                          <a:solidFill>
                            <a:srgbClr val="000000"/>
                          </a:solidFill>
                          <a:effectLst/>
                          <a:latin typeface="+mn-lt"/>
                        </a:rPr>
                        <a:t>730315</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5</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853799533"/>
                  </a:ext>
                </a:extLst>
              </a:tr>
              <a:tr h="404916">
                <a:tc>
                  <a:txBody>
                    <a:bodyPr/>
                    <a:lstStyle/>
                    <a:p>
                      <a:pPr algn="r" fontAlgn="b"/>
                      <a:r>
                        <a:rPr lang="en-CA" sz="1100" b="0" i="0" u="none" strike="noStrike">
                          <a:solidFill>
                            <a:srgbClr val="000000"/>
                          </a:solidFill>
                          <a:effectLst/>
                          <a:latin typeface="+mn-lt"/>
                        </a:rPr>
                        <a:t>730326</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6</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26647108"/>
                  </a:ext>
                </a:extLst>
              </a:tr>
              <a:tr h="404916">
                <a:tc>
                  <a:txBody>
                    <a:bodyPr/>
                    <a:lstStyle/>
                    <a:p>
                      <a:pPr algn="r" fontAlgn="b"/>
                      <a:r>
                        <a:rPr lang="en-CA" sz="1100" b="0" i="0" u="none" strike="noStrike">
                          <a:solidFill>
                            <a:srgbClr val="000000"/>
                          </a:solidFill>
                          <a:effectLst/>
                          <a:latin typeface="+mn-lt"/>
                        </a:rPr>
                        <a:t>730337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88954638"/>
                  </a:ext>
                </a:extLst>
              </a:tr>
              <a:tr h="404916">
                <a:tc>
                  <a:txBody>
                    <a:bodyPr/>
                    <a:lstStyle/>
                    <a:p>
                      <a:pPr algn="r" fontAlgn="b"/>
                      <a:r>
                        <a:rPr lang="en-CA" sz="1100" b="0" i="0" u="none" strike="noStrike">
                          <a:solidFill>
                            <a:srgbClr val="000000"/>
                          </a:solidFill>
                          <a:effectLst/>
                          <a:latin typeface="+mn-lt"/>
                        </a:rPr>
                        <a:t>730332</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8</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632236425"/>
                  </a:ext>
                </a:extLst>
              </a:tr>
              <a:tr h="404916">
                <a:tc>
                  <a:txBody>
                    <a:bodyPr/>
                    <a:lstStyle/>
                    <a:p>
                      <a:pPr algn="r" fontAlgn="b"/>
                      <a:r>
                        <a:rPr lang="en-CA" sz="1100" b="0" i="0" u="none" strike="noStrike">
                          <a:solidFill>
                            <a:srgbClr val="000000"/>
                          </a:solidFill>
                          <a:effectLst/>
                          <a:latin typeface="+mn-lt"/>
                        </a:rPr>
                        <a:t>730451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9</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2</a:t>
                      </a:r>
                    </a:p>
                  </a:txBody>
                  <a:tcPr marL="5220" marR="5220" marT="5220" marB="0" anchor="b">
                    <a:lnL w="12700" cap="flat" cmpd="sng" algn="ctr">
                      <a:solidFill>
                        <a:schemeClr val="bg1">
                          <a:lumMod val="85000"/>
                        </a:schemeClr>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TRUE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TRUE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768166724"/>
                  </a:ext>
                </a:extLst>
              </a:tr>
              <a:tr h="404916">
                <a:tc>
                  <a:txBody>
                    <a:bodyPr/>
                    <a:lstStyle/>
                    <a:p>
                      <a:pPr algn="r" fontAlgn="b"/>
                      <a:r>
                        <a:rPr lang="en-CA" sz="1100" b="0" i="0" u="none" strike="noStrike">
                          <a:solidFill>
                            <a:srgbClr val="000000"/>
                          </a:solidFill>
                          <a:effectLst/>
                          <a:latin typeface="+mn-lt"/>
                        </a:rPr>
                        <a:t>730377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13057</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01-Sep-20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CA" sz="1100" b="0" i="0" u="none" strike="noStrike">
                          <a:solidFill>
                            <a:srgbClr val="000000"/>
                          </a:solidFill>
                          <a:effectLst/>
                          <a:latin typeface="+mn-lt"/>
                        </a:rPr>
                        <a:t>Dar</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CA" sz="1100" b="0" i="0" u="none" strike="noStrike">
                          <a:solidFill>
                            <a:srgbClr val="000000"/>
                          </a:solidFill>
                          <a:effectLst/>
                          <a:latin typeface="+mn-lt"/>
                        </a:rPr>
                        <a:t>Serena</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r>
                        <a:rPr lang="en-CA" sz="1100" b="0" i="0" u="none" strike="noStrike" kern="1200">
                          <a:solidFill>
                            <a:srgbClr val="000000"/>
                          </a:solidFill>
                          <a:effectLst/>
                          <a:latin typeface="+mn-lt"/>
                          <a:ea typeface="+mn-ea"/>
                          <a:cs typeface="+mn-cs"/>
                        </a:rPr>
                        <a:t>1</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r" defTabSz="914400" rtl="0" eaLnBrk="1" fontAlgn="b" latinLnBrk="0" hangingPunct="1"/>
                      <a:endParaRPr lang="en-CA" sz="1100" b="0" i="0" u="none" strike="noStrike" kern="1200">
                        <a:solidFill>
                          <a:srgbClr val="000000"/>
                        </a:solidFill>
                        <a:effectLst/>
                        <a:latin typeface="+mn-lt"/>
                        <a:ea typeface="+mn-ea"/>
                        <a:cs typeface="+mn-cs"/>
                      </a:endParaRP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0</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FALSE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mn-lt"/>
                        </a:rPr>
                        <a:t>TRUE</a:t>
                      </a:r>
                    </a:p>
                  </a:txBody>
                  <a:tcPr marL="5220" marR="5220" marT="5220"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801346616"/>
                  </a:ext>
                </a:extLst>
              </a:tr>
            </a:tbl>
          </a:graphicData>
        </a:graphic>
      </p:graphicFrame>
      <p:sp>
        <p:nvSpPr>
          <p:cNvPr id="7" name="Google Shape;185;p29">
            <a:extLst>
              <a:ext uri="{FF2B5EF4-FFF2-40B4-BE49-F238E27FC236}">
                <a16:creationId xmlns:a16="http://schemas.microsoft.com/office/drawing/2014/main" id="{D20E6098-439B-F345-B10C-6B1A4556C8CA}"/>
              </a:ext>
            </a:extLst>
          </p:cNvPr>
          <p:cNvSpPr txBox="1">
            <a:spLocks/>
          </p:cNvSpPr>
          <p:nvPr/>
        </p:nvSpPr>
        <p:spPr>
          <a:xfrm>
            <a:off x="648458" y="237363"/>
            <a:ext cx="2520536"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The Data</a:t>
            </a:r>
          </a:p>
        </p:txBody>
      </p:sp>
      <p:sp>
        <p:nvSpPr>
          <p:cNvPr id="8" name="Google Shape;185;p29">
            <a:extLst>
              <a:ext uri="{FF2B5EF4-FFF2-40B4-BE49-F238E27FC236}">
                <a16:creationId xmlns:a16="http://schemas.microsoft.com/office/drawing/2014/main" id="{6BAB10FC-8D4E-FD44-9662-8EE2BABC953F}"/>
              </a:ext>
            </a:extLst>
          </p:cNvPr>
          <p:cNvSpPr txBox="1">
            <a:spLocks/>
          </p:cNvSpPr>
          <p:nvPr/>
        </p:nvSpPr>
        <p:spPr>
          <a:xfrm>
            <a:off x="174436" y="2976088"/>
            <a:ext cx="474022" cy="494541"/>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a:t>
            </a:r>
          </a:p>
        </p:txBody>
      </p:sp>
      <p:sp>
        <p:nvSpPr>
          <p:cNvPr id="9" name="Google Shape;185;p29">
            <a:extLst>
              <a:ext uri="{FF2B5EF4-FFF2-40B4-BE49-F238E27FC236}">
                <a16:creationId xmlns:a16="http://schemas.microsoft.com/office/drawing/2014/main" id="{96DA6814-F1CE-C741-94DD-26F3A19C76F0}"/>
              </a:ext>
            </a:extLst>
          </p:cNvPr>
          <p:cNvSpPr txBox="1">
            <a:spLocks/>
          </p:cNvSpPr>
          <p:nvPr/>
        </p:nvSpPr>
        <p:spPr>
          <a:xfrm rot="5400000">
            <a:off x="6116009" y="6237194"/>
            <a:ext cx="474022" cy="494541"/>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a:t>
            </a:r>
          </a:p>
        </p:txBody>
      </p:sp>
      <p:sp>
        <p:nvSpPr>
          <p:cNvPr id="12" name="Rectangle 11">
            <a:extLst>
              <a:ext uri="{FF2B5EF4-FFF2-40B4-BE49-F238E27FC236}">
                <a16:creationId xmlns:a16="http://schemas.microsoft.com/office/drawing/2014/main" id="{A724AEAE-6344-0347-9315-CC9DED5E75A8}"/>
              </a:ext>
            </a:extLst>
          </p:cNvPr>
          <p:cNvSpPr/>
          <p:nvPr/>
        </p:nvSpPr>
        <p:spPr>
          <a:xfrm>
            <a:off x="648458" y="6368250"/>
            <a:ext cx="3073277" cy="276999"/>
          </a:xfrm>
          <a:prstGeom prst="rect">
            <a:avLst/>
          </a:prstGeom>
        </p:spPr>
        <p:txBody>
          <a:bodyPr wrap="none">
            <a:spAutoFit/>
          </a:bodyPr>
          <a:lstStyle/>
          <a:p>
            <a:pPr algn="ctr" fontAlgn="b"/>
            <a:r>
              <a:rPr lang="en-CA" sz="1200" i="1">
                <a:solidFill>
                  <a:srgbClr val="000000"/>
                </a:solidFill>
              </a:rPr>
              <a:t>Omitted some columns and most rows</a:t>
            </a:r>
          </a:p>
        </p:txBody>
      </p:sp>
      <p:cxnSp>
        <p:nvCxnSpPr>
          <p:cNvPr id="4" name="Curved Connector 3">
            <a:extLst>
              <a:ext uri="{FF2B5EF4-FFF2-40B4-BE49-F238E27FC236}">
                <a16:creationId xmlns:a16="http://schemas.microsoft.com/office/drawing/2014/main" id="{E35BC0D0-58F9-1F45-859F-1E5EEBEAF6B0}"/>
              </a:ext>
            </a:extLst>
          </p:cNvPr>
          <p:cNvCxnSpPr>
            <a:cxnSpLocks/>
          </p:cNvCxnSpPr>
          <p:nvPr/>
        </p:nvCxnSpPr>
        <p:spPr>
          <a:xfrm rot="16200000" flipH="1">
            <a:off x="5657197" y="951620"/>
            <a:ext cx="577797" cy="290734"/>
          </a:xfrm>
          <a:prstGeom prst="curvedConnector3">
            <a:avLst/>
          </a:prstGeom>
          <a:ln w="28575">
            <a:solidFill>
              <a:srgbClr val="69829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4D3DA04C-5347-AF40-92F4-7E1B23F647C8}"/>
              </a:ext>
            </a:extLst>
          </p:cNvPr>
          <p:cNvCxnSpPr>
            <a:cxnSpLocks/>
          </p:cNvCxnSpPr>
          <p:nvPr/>
        </p:nvCxnSpPr>
        <p:spPr>
          <a:xfrm rot="5400000">
            <a:off x="5179360" y="951621"/>
            <a:ext cx="577797" cy="290734"/>
          </a:xfrm>
          <a:prstGeom prst="curvedConnector3">
            <a:avLst/>
          </a:prstGeom>
          <a:ln w="28575">
            <a:solidFill>
              <a:srgbClr val="69829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4880AA-2B3C-ED45-9963-A9F766874CFB}"/>
              </a:ext>
            </a:extLst>
          </p:cNvPr>
          <p:cNvSpPr txBox="1"/>
          <p:nvPr/>
        </p:nvSpPr>
        <p:spPr>
          <a:xfrm>
            <a:off x="3425204" y="410179"/>
            <a:ext cx="3200400" cy="369332"/>
          </a:xfrm>
          <a:prstGeom prst="rect">
            <a:avLst/>
          </a:prstGeom>
          <a:noFill/>
        </p:spPr>
        <p:txBody>
          <a:bodyPr wrap="square" rtlCol="0">
            <a:spAutoFit/>
          </a:bodyPr>
          <a:lstStyle/>
          <a:p>
            <a:r>
              <a:rPr lang="en-US"/>
              <a:t>Human Microscopy results</a:t>
            </a:r>
          </a:p>
        </p:txBody>
      </p:sp>
      <p:cxnSp>
        <p:nvCxnSpPr>
          <p:cNvPr id="17" name="Curved Connector 16">
            <a:extLst>
              <a:ext uri="{FF2B5EF4-FFF2-40B4-BE49-F238E27FC236}">
                <a16:creationId xmlns:a16="http://schemas.microsoft.com/office/drawing/2014/main" id="{06B94C10-25DF-0F48-A448-8C014196F641}"/>
              </a:ext>
            </a:extLst>
          </p:cNvPr>
          <p:cNvCxnSpPr>
            <a:cxnSpLocks/>
          </p:cNvCxnSpPr>
          <p:nvPr/>
        </p:nvCxnSpPr>
        <p:spPr>
          <a:xfrm rot="16200000" flipH="1">
            <a:off x="7352648" y="958695"/>
            <a:ext cx="577797" cy="290734"/>
          </a:xfrm>
          <a:prstGeom prst="curvedConnector3">
            <a:avLst/>
          </a:prstGeom>
          <a:ln w="28575">
            <a:solidFill>
              <a:srgbClr val="69829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97804D08-A6DE-F545-8B35-9DC1353D8033}"/>
              </a:ext>
            </a:extLst>
          </p:cNvPr>
          <p:cNvCxnSpPr>
            <a:cxnSpLocks/>
          </p:cNvCxnSpPr>
          <p:nvPr/>
        </p:nvCxnSpPr>
        <p:spPr>
          <a:xfrm rot="5400000">
            <a:off x="6874811" y="958696"/>
            <a:ext cx="577797" cy="290734"/>
          </a:xfrm>
          <a:prstGeom prst="curvedConnector3">
            <a:avLst/>
          </a:prstGeom>
          <a:ln w="28575">
            <a:solidFill>
              <a:srgbClr val="69829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65671A-2EC5-F24B-97AD-C1FDBCD72E1D}"/>
              </a:ext>
            </a:extLst>
          </p:cNvPr>
          <p:cNvSpPr txBox="1"/>
          <p:nvPr/>
        </p:nvSpPr>
        <p:spPr>
          <a:xfrm>
            <a:off x="6881814" y="391780"/>
            <a:ext cx="3200400" cy="369332"/>
          </a:xfrm>
          <a:prstGeom prst="rect">
            <a:avLst/>
          </a:prstGeom>
          <a:noFill/>
        </p:spPr>
        <p:txBody>
          <a:bodyPr wrap="square" rtlCol="0">
            <a:spAutoFit/>
          </a:bodyPr>
          <a:lstStyle/>
          <a:p>
            <a:r>
              <a:rPr lang="en-US"/>
              <a:t>WHO Approved results</a:t>
            </a:r>
          </a:p>
        </p:txBody>
      </p:sp>
    </p:spTree>
    <p:extLst>
      <p:ext uri="{BB962C8B-B14F-4D97-AF65-F5344CB8AC3E}">
        <p14:creationId xmlns:p14="http://schemas.microsoft.com/office/powerpoint/2010/main" val="22454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FBE9DB16-5C17-4090-8D3F-03B9BAAB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CD119533-B48B-491B-AEA2-9D69875DE7A2}"/>
              </a:ext>
            </a:extLst>
          </p:cNvPr>
          <p:cNvPicPr>
            <a:picLocks noChangeAspect="1"/>
          </p:cNvPicPr>
          <p:nvPr/>
        </p:nvPicPr>
        <p:blipFill rotWithShape="1">
          <a:blip r:embed="rId4">
            <a:alphaModFix amt="84000"/>
          </a:blip>
          <a:srcRect t="7734" b="1726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5439" y="231439"/>
            <a:ext cx="6858000" cy="6395122"/>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D0A2BD3E-AEDB-A447-BE01-952CC24D52FC}"/>
              </a:ext>
            </a:extLst>
          </p:cNvPr>
          <p:cNvSpPr txBox="1"/>
          <p:nvPr/>
        </p:nvSpPr>
        <p:spPr>
          <a:xfrm>
            <a:off x="5253644" y="689195"/>
            <a:ext cx="6252556" cy="2795015"/>
          </a:xfrm>
          <a:prstGeom prst="rect">
            <a:avLst/>
          </a:prstGeom>
        </p:spPr>
        <p:txBody>
          <a:bodyPr vert="horz" lIns="91440" tIns="45720" rIns="91440" bIns="45720" rtlCol="0" anchor="t">
            <a:normAutofit/>
          </a:bodyPr>
          <a:lstStyle/>
          <a:p>
            <a:pPr algn="r">
              <a:lnSpc>
                <a:spcPct val="120000"/>
              </a:lnSpc>
              <a:spcBef>
                <a:spcPct val="0"/>
              </a:spcBef>
              <a:spcAft>
                <a:spcPts val="600"/>
              </a:spcAft>
            </a:pPr>
            <a:r>
              <a:rPr lang="en-US" sz="6600" i="1" kern="1200">
                <a:solidFill>
                  <a:schemeClr val="bg1"/>
                </a:solidFill>
                <a:latin typeface="+mj-lt"/>
                <a:ea typeface="+mj-ea"/>
                <a:cs typeface="+mj-cs"/>
              </a:rPr>
              <a:t>Individual rat statistics</a:t>
            </a:r>
          </a:p>
        </p:txBody>
      </p:sp>
      <p:grpSp>
        <p:nvGrpSpPr>
          <p:cNvPr id="21" name="Group 20">
            <a:extLst>
              <a:ext uri="{FF2B5EF4-FFF2-40B4-BE49-F238E27FC236}">
                <a16:creationId xmlns:a16="http://schemas.microsoft.com/office/drawing/2014/main" id="{38C13093-F147-4C4E-9844-F01238DBC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804050F4-5635-4D29-882B-9E26D607FC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D5B51A74-1848-4691-A276-A67B72C674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1BD7D0-08DD-4880-A93E-92454B00B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CF9ECA97-80C4-4AFD-AC63-BCF6888FA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0BB920DE-8171-D743-B019-76DD70AE6F22}"/>
              </a:ext>
            </a:extLst>
          </p:cNvPr>
          <p:cNvSpPr>
            <a:spLocks noGrp="1"/>
          </p:cNvSpPr>
          <p:nvPr>
            <p:ph type="sldNum" sz="quarter" idx="12"/>
          </p:nvPr>
        </p:nvSpPr>
        <p:spPr>
          <a:xfrm>
            <a:off x="10905482" y="6356350"/>
            <a:ext cx="1112082" cy="365125"/>
          </a:xfrm>
        </p:spPr>
        <p:txBody>
          <a:bodyPr vert="horz" lIns="91440" tIns="45720" rIns="91440" bIns="45720" rtlCol="0" anchor="ctr">
            <a:normAutofit/>
          </a:bodyPr>
          <a:lstStyle/>
          <a:p>
            <a:pPr>
              <a:spcAft>
                <a:spcPts val="600"/>
              </a:spcAft>
            </a:pPr>
            <a:fld id="{1CF2D47E-0AF1-4C27-801F-64E3E5BF7F72}" type="slidenum">
              <a:rPr lang="en-US" sz="1100">
                <a:solidFill>
                  <a:srgbClr val="FFFFFF"/>
                </a:solidFill>
              </a:rPr>
              <a:pPr>
                <a:spcAft>
                  <a:spcPts val="600"/>
                </a:spcAft>
              </a:pPr>
              <a:t>12</a:t>
            </a:fld>
            <a:endParaRPr lang="en-US" sz="1100">
              <a:solidFill>
                <a:srgbClr val="FFFFFF"/>
              </a:solidFill>
            </a:endParaRPr>
          </a:p>
        </p:txBody>
      </p:sp>
    </p:spTree>
    <p:extLst>
      <p:ext uri="{BB962C8B-B14F-4D97-AF65-F5344CB8AC3E}">
        <p14:creationId xmlns:p14="http://schemas.microsoft.com/office/powerpoint/2010/main" val="354222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4" name="Group 73">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6" name="Straight Connector 75">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9" name="Rectangle 78">
            <a:extLst>
              <a:ext uri="{FF2B5EF4-FFF2-40B4-BE49-F238E27FC236}">
                <a16:creationId xmlns:a16="http://schemas.microsoft.com/office/drawing/2014/main" id="{F01A671A-E9F8-48FE-9076-96B199CB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E9C8EDE-D3F5-488D-9B29-570A4C7A2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495" y="756876"/>
            <a:ext cx="6907276" cy="5395411"/>
          </a:xfrm>
          <a:custGeom>
            <a:avLst/>
            <a:gdLst>
              <a:gd name="connsiteX0" fmla="*/ 0 w 7008507"/>
              <a:gd name="connsiteY0" fmla="*/ 0 h 5446574"/>
              <a:gd name="connsiteX1" fmla="*/ 7008507 w 7008507"/>
              <a:gd name="connsiteY1" fmla="*/ 0 h 5446574"/>
              <a:gd name="connsiteX2" fmla="*/ 7008507 w 7008507"/>
              <a:gd name="connsiteY2" fmla="*/ 5446574 h 5446574"/>
              <a:gd name="connsiteX3" fmla="*/ 0 w 7008507"/>
              <a:gd name="connsiteY3" fmla="*/ 5446574 h 5446574"/>
            </a:gdLst>
            <a:ahLst/>
            <a:cxnLst>
              <a:cxn ang="0">
                <a:pos x="connsiteX0" y="connsiteY0"/>
              </a:cxn>
              <a:cxn ang="0">
                <a:pos x="connsiteX1" y="connsiteY1"/>
              </a:cxn>
              <a:cxn ang="0">
                <a:pos x="connsiteX2" y="connsiteY2"/>
              </a:cxn>
              <a:cxn ang="0">
                <a:pos x="connsiteX3" y="connsiteY3"/>
              </a:cxn>
            </a:cxnLst>
            <a:rect l="l" t="t" r="r" b="b"/>
            <a:pathLst>
              <a:path w="7008507" h="5446574">
                <a:moveTo>
                  <a:pt x="0" y="0"/>
                </a:moveTo>
                <a:lnTo>
                  <a:pt x="7008507" y="0"/>
                </a:lnTo>
                <a:lnTo>
                  <a:pt x="7008507" y="5446574"/>
                </a:lnTo>
                <a:lnTo>
                  <a:pt x="0" y="5446574"/>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33033CD3-BEA1-4A20-BD1B-86EB92A93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78343" y="127255"/>
            <a:ext cx="5209200" cy="6684754"/>
          </a:xfrm>
          <a:custGeom>
            <a:avLst/>
            <a:gdLst>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25806 w 5167765"/>
              <a:gd name="connsiteY6" fmla="*/ 42028 h 6642302"/>
              <a:gd name="connsiteX7" fmla="*/ 5125853 w 5167765"/>
              <a:gd name="connsiteY7" fmla="*/ 51201 h 6642302"/>
              <a:gd name="connsiteX8" fmla="*/ 5144547 w 5167765"/>
              <a:gd name="connsiteY8" fmla="*/ 55428 h 6642302"/>
              <a:gd name="connsiteX9" fmla="*/ 5142389 w 5167765"/>
              <a:gd name="connsiteY9" fmla="*/ 107923 h 6642302"/>
              <a:gd name="connsiteX10" fmla="*/ 5138561 w 5167765"/>
              <a:gd name="connsiteY10" fmla="*/ 812716 h 6642302"/>
              <a:gd name="connsiteX11" fmla="*/ 5141082 w 5167765"/>
              <a:gd name="connsiteY11" fmla="*/ 813536 h 6642302"/>
              <a:gd name="connsiteX12" fmla="*/ 5148136 w 5167765"/>
              <a:gd name="connsiteY12" fmla="*/ 851789 h 6642302"/>
              <a:gd name="connsiteX13" fmla="*/ 5148328 w 5167765"/>
              <a:gd name="connsiteY13" fmla="*/ 957020 h 6642302"/>
              <a:gd name="connsiteX14" fmla="*/ 5151687 w 5167765"/>
              <a:gd name="connsiteY14" fmla="*/ 1019100 h 6642302"/>
              <a:gd name="connsiteX15" fmla="*/ 5158060 w 5167765"/>
              <a:gd name="connsiteY15" fmla="*/ 1041298 h 6642302"/>
              <a:gd name="connsiteX16" fmla="*/ 5167748 w 5167765"/>
              <a:gd name="connsiteY16" fmla="*/ 1191072 h 6642302"/>
              <a:gd name="connsiteX17" fmla="*/ 5164272 w 5167765"/>
              <a:gd name="connsiteY17" fmla="*/ 1242296 h 6642302"/>
              <a:gd name="connsiteX18" fmla="*/ 5155263 w 5167765"/>
              <a:gd name="connsiteY18" fmla="*/ 1348034 h 6642302"/>
              <a:gd name="connsiteX19" fmla="*/ 5160734 w 5167765"/>
              <a:gd name="connsiteY19" fmla="*/ 1428391 h 6642302"/>
              <a:gd name="connsiteX20" fmla="*/ 5155592 w 5167765"/>
              <a:gd name="connsiteY20" fmla="*/ 1440386 h 6642302"/>
              <a:gd name="connsiteX21" fmla="*/ 5142766 w 5167765"/>
              <a:gd name="connsiteY21" fmla="*/ 1518093 h 6642302"/>
              <a:gd name="connsiteX22" fmla="*/ 5140732 w 5167765"/>
              <a:gd name="connsiteY22" fmla="*/ 1544681 h 6642302"/>
              <a:gd name="connsiteX23" fmla="*/ 5140669 w 5167765"/>
              <a:gd name="connsiteY23" fmla="*/ 1552222 h 6642302"/>
              <a:gd name="connsiteX24" fmla="*/ 5142993 w 5167765"/>
              <a:gd name="connsiteY24" fmla="*/ 1557256 h 6642302"/>
              <a:gd name="connsiteX25" fmla="*/ 5139693 w 5167765"/>
              <a:gd name="connsiteY25" fmla="*/ 1710451 h 6642302"/>
              <a:gd name="connsiteX26" fmla="*/ 5142213 w 5167765"/>
              <a:gd name="connsiteY26" fmla="*/ 1711271 h 6642302"/>
              <a:gd name="connsiteX27" fmla="*/ 5149268 w 5167765"/>
              <a:gd name="connsiteY27" fmla="*/ 1749523 h 6642302"/>
              <a:gd name="connsiteX28" fmla="*/ 5149458 w 5167765"/>
              <a:gd name="connsiteY28" fmla="*/ 1854755 h 6642302"/>
              <a:gd name="connsiteX29" fmla="*/ 5152818 w 5167765"/>
              <a:gd name="connsiteY29" fmla="*/ 1916835 h 6642302"/>
              <a:gd name="connsiteX30" fmla="*/ 5145744 w 5167765"/>
              <a:gd name="connsiteY30" fmla="*/ 6556712 h 6642302"/>
              <a:gd name="connsiteX31" fmla="*/ 5126045 w 5167765"/>
              <a:gd name="connsiteY31" fmla="*/ 6557779 h 6642302"/>
              <a:gd name="connsiteX32" fmla="*/ 5125805 w 5167765"/>
              <a:gd name="connsiteY32" fmla="*/ 6604551 h 6642302"/>
              <a:gd name="connsiteX33" fmla="*/ 5087705 w 5167765"/>
              <a:gd name="connsiteY33" fmla="*/ 6642302 h 6642302"/>
              <a:gd name="connsiteX34" fmla="*/ 981207 w 5167765"/>
              <a:gd name="connsiteY34" fmla="*/ 6642302 h 6642302"/>
              <a:gd name="connsiteX35" fmla="*/ 971113 w 5167765"/>
              <a:gd name="connsiteY35" fmla="*/ 6638132 h 6642302"/>
              <a:gd name="connsiteX36" fmla="*/ 38102 w 5167765"/>
              <a:gd name="connsiteY36" fmla="*/ 6638132 h 6642302"/>
              <a:gd name="connsiteX37" fmla="*/ 0 w 5167765"/>
              <a:gd name="connsiteY37"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25806 w 5167765"/>
              <a:gd name="connsiteY6" fmla="*/ 42028 h 6642302"/>
              <a:gd name="connsiteX7" fmla="*/ 5125853 w 5167765"/>
              <a:gd name="connsiteY7" fmla="*/ 51201 h 6642302"/>
              <a:gd name="connsiteX8" fmla="*/ 5144547 w 5167765"/>
              <a:gd name="connsiteY8" fmla="*/ 55428 h 6642302"/>
              <a:gd name="connsiteX9" fmla="*/ 5142389 w 5167765"/>
              <a:gd name="connsiteY9" fmla="*/ 107923 h 6642302"/>
              <a:gd name="connsiteX10" fmla="*/ 5138561 w 5167765"/>
              <a:gd name="connsiteY10" fmla="*/ 812716 h 6642302"/>
              <a:gd name="connsiteX11" fmla="*/ 5141082 w 5167765"/>
              <a:gd name="connsiteY11" fmla="*/ 813536 h 6642302"/>
              <a:gd name="connsiteX12" fmla="*/ 5148136 w 5167765"/>
              <a:gd name="connsiteY12" fmla="*/ 851789 h 6642302"/>
              <a:gd name="connsiteX13" fmla="*/ 5148328 w 5167765"/>
              <a:gd name="connsiteY13" fmla="*/ 957020 h 6642302"/>
              <a:gd name="connsiteX14" fmla="*/ 5151687 w 5167765"/>
              <a:gd name="connsiteY14" fmla="*/ 1019100 h 6642302"/>
              <a:gd name="connsiteX15" fmla="*/ 5158060 w 5167765"/>
              <a:gd name="connsiteY15" fmla="*/ 1041298 h 6642302"/>
              <a:gd name="connsiteX16" fmla="*/ 5167748 w 5167765"/>
              <a:gd name="connsiteY16" fmla="*/ 1191072 h 6642302"/>
              <a:gd name="connsiteX17" fmla="*/ 5164272 w 5167765"/>
              <a:gd name="connsiteY17" fmla="*/ 1242296 h 6642302"/>
              <a:gd name="connsiteX18" fmla="*/ 5155263 w 5167765"/>
              <a:gd name="connsiteY18" fmla="*/ 1348034 h 6642302"/>
              <a:gd name="connsiteX19" fmla="*/ 5160734 w 5167765"/>
              <a:gd name="connsiteY19" fmla="*/ 1428391 h 6642302"/>
              <a:gd name="connsiteX20" fmla="*/ 5155592 w 5167765"/>
              <a:gd name="connsiteY20" fmla="*/ 1440386 h 6642302"/>
              <a:gd name="connsiteX21" fmla="*/ 5142766 w 5167765"/>
              <a:gd name="connsiteY21" fmla="*/ 1518093 h 6642302"/>
              <a:gd name="connsiteX22" fmla="*/ 5140732 w 5167765"/>
              <a:gd name="connsiteY22" fmla="*/ 1544681 h 6642302"/>
              <a:gd name="connsiteX23" fmla="*/ 5140669 w 5167765"/>
              <a:gd name="connsiteY23" fmla="*/ 1552222 h 6642302"/>
              <a:gd name="connsiteX24" fmla="*/ 5142993 w 5167765"/>
              <a:gd name="connsiteY24" fmla="*/ 1557256 h 6642302"/>
              <a:gd name="connsiteX25" fmla="*/ 5139693 w 5167765"/>
              <a:gd name="connsiteY25" fmla="*/ 1710451 h 6642302"/>
              <a:gd name="connsiteX26" fmla="*/ 5142213 w 5167765"/>
              <a:gd name="connsiteY26" fmla="*/ 1711271 h 6642302"/>
              <a:gd name="connsiteX27" fmla="*/ 5149268 w 5167765"/>
              <a:gd name="connsiteY27" fmla="*/ 1749523 h 6642302"/>
              <a:gd name="connsiteX28" fmla="*/ 5149458 w 5167765"/>
              <a:gd name="connsiteY28" fmla="*/ 1854755 h 6642302"/>
              <a:gd name="connsiteX29" fmla="*/ 5152818 w 5167765"/>
              <a:gd name="connsiteY29" fmla="*/ 1916835 h 6642302"/>
              <a:gd name="connsiteX30" fmla="*/ 5145744 w 5167765"/>
              <a:gd name="connsiteY30" fmla="*/ 6556712 h 6642302"/>
              <a:gd name="connsiteX31" fmla="*/ 5126045 w 5167765"/>
              <a:gd name="connsiteY31" fmla="*/ 6557779 h 6642302"/>
              <a:gd name="connsiteX32" fmla="*/ 5125805 w 5167765"/>
              <a:gd name="connsiteY32" fmla="*/ 6604551 h 6642302"/>
              <a:gd name="connsiteX33" fmla="*/ 5087705 w 5167765"/>
              <a:gd name="connsiteY33" fmla="*/ 6642302 h 6642302"/>
              <a:gd name="connsiteX34" fmla="*/ 981207 w 5167765"/>
              <a:gd name="connsiteY34" fmla="*/ 6642302 h 6642302"/>
              <a:gd name="connsiteX35" fmla="*/ 38102 w 5167765"/>
              <a:gd name="connsiteY35" fmla="*/ 6638132 h 6642302"/>
              <a:gd name="connsiteX36" fmla="*/ 0 w 5167765"/>
              <a:gd name="connsiteY36"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25806 w 5167765"/>
              <a:gd name="connsiteY6" fmla="*/ 42028 h 6642302"/>
              <a:gd name="connsiteX7" fmla="*/ 5125853 w 5167765"/>
              <a:gd name="connsiteY7" fmla="*/ 51201 h 6642302"/>
              <a:gd name="connsiteX8" fmla="*/ 5144547 w 5167765"/>
              <a:gd name="connsiteY8" fmla="*/ 55428 h 6642302"/>
              <a:gd name="connsiteX9" fmla="*/ 5142389 w 5167765"/>
              <a:gd name="connsiteY9" fmla="*/ 107923 h 6642302"/>
              <a:gd name="connsiteX10" fmla="*/ 5138561 w 5167765"/>
              <a:gd name="connsiteY10" fmla="*/ 812716 h 6642302"/>
              <a:gd name="connsiteX11" fmla="*/ 5141082 w 5167765"/>
              <a:gd name="connsiteY11" fmla="*/ 813536 h 6642302"/>
              <a:gd name="connsiteX12" fmla="*/ 5148136 w 5167765"/>
              <a:gd name="connsiteY12" fmla="*/ 851789 h 6642302"/>
              <a:gd name="connsiteX13" fmla="*/ 5148328 w 5167765"/>
              <a:gd name="connsiteY13" fmla="*/ 957020 h 6642302"/>
              <a:gd name="connsiteX14" fmla="*/ 5151687 w 5167765"/>
              <a:gd name="connsiteY14" fmla="*/ 1019100 h 6642302"/>
              <a:gd name="connsiteX15" fmla="*/ 5158060 w 5167765"/>
              <a:gd name="connsiteY15" fmla="*/ 1041298 h 6642302"/>
              <a:gd name="connsiteX16" fmla="*/ 5167748 w 5167765"/>
              <a:gd name="connsiteY16" fmla="*/ 1191072 h 6642302"/>
              <a:gd name="connsiteX17" fmla="*/ 5164272 w 5167765"/>
              <a:gd name="connsiteY17" fmla="*/ 1242296 h 6642302"/>
              <a:gd name="connsiteX18" fmla="*/ 5155263 w 5167765"/>
              <a:gd name="connsiteY18" fmla="*/ 1348034 h 6642302"/>
              <a:gd name="connsiteX19" fmla="*/ 5160734 w 5167765"/>
              <a:gd name="connsiteY19" fmla="*/ 1428391 h 6642302"/>
              <a:gd name="connsiteX20" fmla="*/ 5155592 w 5167765"/>
              <a:gd name="connsiteY20" fmla="*/ 1440386 h 6642302"/>
              <a:gd name="connsiteX21" fmla="*/ 5142766 w 5167765"/>
              <a:gd name="connsiteY21" fmla="*/ 1518093 h 6642302"/>
              <a:gd name="connsiteX22" fmla="*/ 5140732 w 5167765"/>
              <a:gd name="connsiteY22" fmla="*/ 1544681 h 6642302"/>
              <a:gd name="connsiteX23" fmla="*/ 5140669 w 5167765"/>
              <a:gd name="connsiteY23" fmla="*/ 1552222 h 6642302"/>
              <a:gd name="connsiteX24" fmla="*/ 5142993 w 5167765"/>
              <a:gd name="connsiteY24" fmla="*/ 1557256 h 6642302"/>
              <a:gd name="connsiteX25" fmla="*/ 5139693 w 5167765"/>
              <a:gd name="connsiteY25" fmla="*/ 1710451 h 6642302"/>
              <a:gd name="connsiteX26" fmla="*/ 5142213 w 5167765"/>
              <a:gd name="connsiteY26" fmla="*/ 1711271 h 6642302"/>
              <a:gd name="connsiteX27" fmla="*/ 5149268 w 5167765"/>
              <a:gd name="connsiteY27" fmla="*/ 1749523 h 6642302"/>
              <a:gd name="connsiteX28" fmla="*/ 5149458 w 5167765"/>
              <a:gd name="connsiteY28" fmla="*/ 1854755 h 6642302"/>
              <a:gd name="connsiteX29" fmla="*/ 5152818 w 5167765"/>
              <a:gd name="connsiteY29" fmla="*/ 1916835 h 6642302"/>
              <a:gd name="connsiteX30" fmla="*/ 5145744 w 5167765"/>
              <a:gd name="connsiteY30" fmla="*/ 6556712 h 6642302"/>
              <a:gd name="connsiteX31" fmla="*/ 5126045 w 5167765"/>
              <a:gd name="connsiteY31" fmla="*/ 6557779 h 6642302"/>
              <a:gd name="connsiteX32" fmla="*/ 5125805 w 5167765"/>
              <a:gd name="connsiteY32" fmla="*/ 6604551 h 6642302"/>
              <a:gd name="connsiteX33" fmla="*/ 5087705 w 5167765"/>
              <a:gd name="connsiteY33" fmla="*/ 6642302 h 6642302"/>
              <a:gd name="connsiteX34" fmla="*/ 38102 w 5167765"/>
              <a:gd name="connsiteY34" fmla="*/ 6638132 h 6642302"/>
              <a:gd name="connsiteX35" fmla="*/ 0 w 5167765"/>
              <a:gd name="connsiteY35"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25806 w 5167765"/>
              <a:gd name="connsiteY6" fmla="*/ 42028 h 6642302"/>
              <a:gd name="connsiteX7" fmla="*/ 5144547 w 5167765"/>
              <a:gd name="connsiteY7" fmla="*/ 55428 h 6642302"/>
              <a:gd name="connsiteX8" fmla="*/ 5142389 w 5167765"/>
              <a:gd name="connsiteY8" fmla="*/ 107923 h 6642302"/>
              <a:gd name="connsiteX9" fmla="*/ 5138561 w 5167765"/>
              <a:gd name="connsiteY9" fmla="*/ 812716 h 6642302"/>
              <a:gd name="connsiteX10" fmla="*/ 5141082 w 5167765"/>
              <a:gd name="connsiteY10" fmla="*/ 813536 h 6642302"/>
              <a:gd name="connsiteX11" fmla="*/ 5148136 w 5167765"/>
              <a:gd name="connsiteY11" fmla="*/ 851789 h 6642302"/>
              <a:gd name="connsiteX12" fmla="*/ 5148328 w 5167765"/>
              <a:gd name="connsiteY12" fmla="*/ 957020 h 6642302"/>
              <a:gd name="connsiteX13" fmla="*/ 5151687 w 5167765"/>
              <a:gd name="connsiteY13" fmla="*/ 1019100 h 6642302"/>
              <a:gd name="connsiteX14" fmla="*/ 5158060 w 5167765"/>
              <a:gd name="connsiteY14" fmla="*/ 1041298 h 6642302"/>
              <a:gd name="connsiteX15" fmla="*/ 5167748 w 5167765"/>
              <a:gd name="connsiteY15" fmla="*/ 1191072 h 6642302"/>
              <a:gd name="connsiteX16" fmla="*/ 5164272 w 5167765"/>
              <a:gd name="connsiteY16" fmla="*/ 1242296 h 6642302"/>
              <a:gd name="connsiteX17" fmla="*/ 5155263 w 5167765"/>
              <a:gd name="connsiteY17" fmla="*/ 1348034 h 6642302"/>
              <a:gd name="connsiteX18" fmla="*/ 5160734 w 5167765"/>
              <a:gd name="connsiteY18" fmla="*/ 1428391 h 6642302"/>
              <a:gd name="connsiteX19" fmla="*/ 5155592 w 5167765"/>
              <a:gd name="connsiteY19" fmla="*/ 1440386 h 6642302"/>
              <a:gd name="connsiteX20" fmla="*/ 5142766 w 5167765"/>
              <a:gd name="connsiteY20" fmla="*/ 1518093 h 6642302"/>
              <a:gd name="connsiteX21" fmla="*/ 5140732 w 5167765"/>
              <a:gd name="connsiteY21" fmla="*/ 1544681 h 6642302"/>
              <a:gd name="connsiteX22" fmla="*/ 5140669 w 5167765"/>
              <a:gd name="connsiteY22" fmla="*/ 1552222 h 6642302"/>
              <a:gd name="connsiteX23" fmla="*/ 5142993 w 5167765"/>
              <a:gd name="connsiteY23" fmla="*/ 1557256 h 6642302"/>
              <a:gd name="connsiteX24" fmla="*/ 5139693 w 5167765"/>
              <a:gd name="connsiteY24" fmla="*/ 1710451 h 6642302"/>
              <a:gd name="connsiteX25" fmla="*/ 5142213 w 5167765"/>
              <a:gd name="connsiteY25" fmla="*/ 1711271 h 6642302"/>
              <a:gd name="connsiteX26" fmla="*/ 5149268 w 5167765"/>
              <a:gd name="connsiteY26" fmla="*/ 1749523 h 6642302"/>
              <a:gd name="connsiteX27" fmla="*/ 5149458 w 5167765"/>
              <a:gd name="connsiteY27" fmla="*/ 1854755 h 6642302"/>
              <a:gd name="connsiteX28" fmla="*/ 5152818 w 5167765"/>
              <a:gd name="connsiteY28" fmla="*/ 1916835 h 6642302"/>
              <a:gd name="connsiteX29" fmla="*/ 5145744 w 5167765"/>
              <a:gd name="connsiteY29" fmla="*/ 6556712 h 6642302"/>
              <a:gd name="connsiteX30" fmla="*/ 5126045 w 5167765"/>
              <a:gd name="connsiteY30" fmla="*/ 6557779 h 6642302"/>
              <a:gd name="connsiteX31" fmla="*/ 5125805 w 5167765"/>
              <a:gd name="connsiteY31" fmla="*/ 6604551 h 6642302"/>
              <a:gd name="connsiteX32" fmla="*/ 5087705 w 5167765"/>
              <a:gd name="connsiteY32" fmla="*/ 6642302 h 6642302"/>
              <a:gd name="connsiteX33" fmla="*/ 38102 w 5167765"/>
              <a:gd name="connsiteY33" fmla="*/ 6638132 h 6642302"/>
              <a:gd name="connsiteX34" fmla="*/ 0 w 5167765"/>
              <a:gd name="connsiteY34" fmla="*/ 6600274 h 6642302"/>
              <a:gd name="connsiteX0" fmla="*/ 0 w 5176493"/>
              <a:gd name="connsiteY0" fmla="*/ 6600274 h 6642302"/>
              <a:gd name="connsiteX1" fmla="*/ 1 w 5176493"/>
              <a:gd name="connsiteY1" fmla="*/ 48613 h 6642302"/>
              <a:gd name="connsiteX2" fmla="*/ 48927 w 5176493"/>
              <a:gd name="connsiteY2" fmla="*/ 0 h 6642302"/>
              <a:gd name="connsiteX3" fmla="*/ 4144602 w 5176493"/>
              <a:gd name="connsiteY3" fmla="*/ 0 h 6642302"/>
              <a:gd name="connsiteX4" fmla="*/ 4154695 w 5176493"/>
              <a:gd name="connsiteY4" fmla="*/ 4170 h 6642302"/>
              <a:gd name="connsiteX5" fmla="*/ 5087707 w 5176493"/>
              <a:gd name="connsiteY5" fmla="*/ 4170 h 6642302"/>
              <a:gd name="connsiteX6" fmla="*/ 5144547 w 5176493"/>
              <a:gd name="connsiteY6" fmla="*/ 55428 h 6642302"/>
              <a:gd name="connsiteX7" fmla="*/ 5142389 w 5176493"/>
              <a:gd name="connsiteY7" fmla="*/ 107923 h 6642302"/>
              <a:gd name="connsiteX8" fmla="*/ 5138561 w 5176493"/>
              <a:gd name="connsiteY8" fmla="*/ 812716 h 6642302"/>
              <a:gd name="connsiteX9" fmla="*/ 5141082 w 5176493"/>
              <a:gd name="connsiteY9" fmla="*/ 813536 h 6642302"/>
              <a:gd name="connsiteX10" fmla="*/ 5148136 w 5176493"/>
              <a:gd name="connsiteY10" fmla="*/ 851789 h 6642302"/>
              <a:gd name="connsiteX11" fmla="*/ 5148328 w 5176493"/>
              <a:gd name="connsiteY11" fmla="*/ 957020 h 6642302"/>
              <a:gd name="connsiteX12" fmla="*/ 5151687 w 5176493"/>
              <a:gd name="connsiteY12" fmla="*/ 1019100 h 6642302"/>
              <a:gd name="connsiteX13" fmla="*/ 5158060 w 5176493"/>
              <a:gd name="connsiteY13" fmla="*/ 1041298 h 6642302"/>
              <a:gd name="connsiteX14" fmla="*/ 5167748 w 5176493"/>
              <a:gd name="connsiteY14" fmla="*/ 1191072 h 6642302"/>
              <a:gd name="connsiteX15" fmla="*/ 5164272 w 5176493"/>
              <a:gd name="connsiteY15" fmla="*/ 1242296 h 6642302"/>
              <a:gd name="connsiteX16" fmla="*/ 5155263 w 5176493"/>
              <a:gd name="connsiteY16" fmla="*/ 1348034 h 6642302"/>
              <a:gd name="connsiteX17" fmla="*/ 5160734 w 5176493"/>
              <a:gd name="connsiteY17" fmla="*/ 1428391 h 6642302"/>
              <a:gd name="connsiteX18" fmla="*/ 5155592 w 5176493"/>
              <a:gd name="connsiteY18" fmla="*/ 1440386 h 6642302"/>
              <a:gd name="connsiteX19" fmla="*/ 5142766 w 5176493"/>
              <a:gd name="connsiteY19" fmla="*/ 1518093 h 6642302"/>
              <a:gd name="connsiteX20" fmla="*/ 5140732 w 5176493"/>
              <a:gd name="connsiteY20" fmla="*/ 1544681 h 6642302"/>
              <a:gd name="connsiteX21" fmla="*/ 5140669 w 5176493"/>
              <a:gd name="connsiteY21" fmla="*/ 1552222 h 6642302"/>
              <a:gd name="connsiteX22" fmla="*/ 5142993 w 5176493"/>
              <a:gd name="connsiteY22" fmla="*/ 1557256 h 6642302"/>
              <a:gd name="connsiteX23" fmla="*/ 5139693 w 5176493"/>
              <a:gd name="connsiteY23" fmla="*/ 1710451 h 6642302"/>
              <a:gd name="connsiteX24" fmla="*/ 5142213 w 5176493"/>
              <a:gd name="connsiteY24" fmla="*/ 1711271 h 6642302"/>
              <a:gd name="connsiteX25" fmla="*/ 5149268 w 5176493"/>
              <a:gd name="connsiteY25" fmla="*/ 1749523 h 6642302"/>
              <a:gd name="connsiteX26" fmla="*/ 5149458 w 5176493"/>
              <a:gd name="connsiteY26" fmla="*/ 1854755 h 6642302"/>
              <a:gd name="connsiteX27" fmla="*/ 5152818 w 5176493"/>
              <a:gd name="connsiteY27" fmla="*/ 1916835 h 6642302"/>
              <a:gd name="connsiteX28" fmla="*/ 5145744 w 5176493"/>
              <a:gd name="connsiteY28" fmla="*/ 6556712 h 6642302"/>
              <a:gd name="connsiteX29" fmla="*/ 5126045 w 5176493"/>
              <a:gd name="connsiteY29" fmla="*/ 6557779 h 6642302"/>
              <a:gd name="connsiteX30" fmla="*/ 5125805 w 5176493"/>
              <a:gd name="connsiteY30" fmla="*/ 6604551 h 6642302"/>
              <a:gd name="connsiteX31" fmla="*/ 5087705 w 5176493"/>
              <a:gd name="connsiteY31" fmla="*/ 6642302 h 6642302"/>
              <a:gd name="connsiteX32" fmla="*/ 38102 w 5176493"/>
              <a:gd name="connsiteY32" fmla="*/ 6638132 h 6642302"/>
              <a:gd name="connsiteX33" fmla="*/ 0 w 5176493"/>
              <a:gd name="connsiteY33"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44547 w 5167765"/>
              <a:gd name="connsiteY6" fmla="*/ 55428 h 6642302"/>
              <a:gd name="connsiteX7" fmla="*/ 5142389 w 5167765"/>
              <a:gd name="connsiteY7" fmla="*/ 107923 h 6642302"/>
              <a:gd name="connsiteX8" fmla="*/ 5138561 w 5167765"/>
              <a:gd name="connsiteY8" fmla="*/ 812716 h 6642302"/>
              <a:gd name="connsiteX9" fmla="*/ 5141082 w 5167765"/>
              <a:gd name="connsiteY9" fmla="*/ 813536 h 6642302"/>
              <a:gd name="connsiteX10" fmla="*/ 5148136 w 5167765"/>
              <a:gd name="connsiteY10" fmla="*/ 851789 h 6642302"/>
              <a:gd name="connsiteX11" fmla="*/ 5148328 w 5167765"/>
              <a:gd name="connsiteY11" fmla="*/ 957020 h 6642302"/>
              <a:gd name="connsiteX12" fmla="*/ 5151687 w 5167765"/>
              <a:gd name="connsiteY12" fmla="*/ 1019100 h 6642302"/>
              <a:gd name="connsiteX13" fmla="*/ 5158060 w 5167765"/>
              <a:gd name="connsiteY13" fmla="*/ 1041298 h 6642302"/>
              <a:gd name="connsiteX14" fmla="*/ 5167748 w 5167765"/>
              <a:gd name="connsiteY14" fmla="*/ 1191072 h 6642302"/>
              <a:gd name="connsiteX15" fmla="*/ 5164272 w 5167765"/>
              <a:gd name="connsiteY15" fmla="*/ 1242296 h 6642302"/>
              <a:gd name="connsiteX16" fmla="*/ 5155263 w 5167765"/>
              <a:gd name="connsiteY16" fmla="*/ 1348034 h 6642302"/>
              <a:gd name="connsiteX17" fmla="*/ 5160734 w 5167765"/>
              <a:gd name="connsiteY17" fmla="*/ 1428391 h 6642302"/>
              <a:gd name="connsiteX18" fmla="*/ 5155592 w 5167765"/>
              <a:gd name="connsiteY18" fmla="*/ 1440386 h 6642302"/>
              <a:gd name="connsiteX19" fmla="*/ 5142766 w 5167765"/>
              <a:gd name="connsiteY19" fmla="*/ 1518093 h 6642302"/>
              <a:gd name="connsiteX20" fmla="*/ 5140732 w 5167765"/>
              <a:gd name="connsiteY20" fmla="*/ 1544681 h 6642302"/>
              <a:gd name="connsiteX21" fmla="*/ 5140669 w 5167765"/>
              <a:gd name="connsiteY21" fmla="*/ 1552222 h 6642302"/>
              <a:gd name="connsiteX22" fmla="*/ 5142993 w 5167765"/>
              <a:gd name="connsiteY22" fmla="*/ 1557256 h 6642302"/>
              <a:gd name="connsiteX23" fmla="*/ 5139693 w 5167765"/>
              <a:gd name="connsiteY23" fmla="*/ 1710451 h 6642302"/>
              <a:gd name="connsiteX24" fmla="*/ 5142213 w 5167765"/>
              <a:gd name="connsiteY24" fmla="*/ 1711271 h 6642302"/>
              <a:gd name="connsiteX25" fmla="*/ 5149268 w 5167765"/>
              <a:gd name="connsiteY25" fmla="*/ 1749523 h 6642302"/>
              <a:gd name="connsiteX26" fmla="*/ 5149458 w 5167765"/>
              <a:gd name="connsiteY26" fmla="*/ 1854755 h 6642302"/>
              <a:gd name="connsiteX27" fmla="*/ 5152818 w 5167765"/>
              <a:gd name="connsiteY27" fmla="*/ 1916835 h 6642302"/>
              <a:gd name="connsiteX28" fmla="*/ 5145744 w 5167765"/>
              <a:gd name="connsiteY28" fmla="*/ 6556712 h 6642302"/>
              <a:gd name="connsiteX29" fmla="*/ 5126045 w 5167765"/>
              <a:gd name="connsiteY29" fmla="*/ 6557779 h 6642302"/>
              <a:gd name="connsiteX30" fmla="*/ 5125805 w 5167765"/>
              <a:gd name="connsiteY30" fmla="*/ 6604551 h 6642302"/>
              <a:gd name="connsiteX31" fmla="*/ 5087705 w 5167765"/>
              <a:gd name="connsiteY31" fmla="*/ 6642302 h 6642302"/>
              <a:gd name="connsiteX32" fmla="*/ 38102 w 5167765"/>
              <a:gd name="connsiteY32" fmla="*/ 6638132 h 6642302"/>
              <a:gd name="connsiteX33" fmla="*/ 0 w 5167765"/>
              <a:gd name="connsiteY33"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44547 w 5167765"/>
              <a:gd name="connsiteY6" fmla="*/ 55428 h 6642302"/>
              <a:gd name="connsiteX7" fmla="*/ 5142389 w 5167765"/>
              <a:gd name="connsiteY7" fmla="*/ 107923 h 6642302"/>
              <a:gd name="connsiteX8" fmla="*/ 5138561 w 5167765"/>
              <a:gd name="connsiteY8" fmla="*/ 812716 h 6642302"/>
              <a:gd name="connsiteX9" fmla="*/ 5141082 w 5167765"/>
              <a:gd name="connsiteY9" fmla="*/ 813536 h 6642302"/>
              <a:gd name="connsiteX10" fmla="*/ 5148136 w 5167765"/>
              <a:gd name="connsiteY10" fmla="*/ 851789 h 6642302"/>
              <a:gd name="connsiteX11" fmla="*/ 5148328 w 5167765"/>
              <a:gd name="connsiteY11" fmla="*/ 957020 h 6642302"/>
              <a:gd name="connsiteX12" fmla="*/ 5151687 w 5167765"/>
              <a:gd name="connsiteY12" fmla="*/ 1019100 h 6642302"/>
              <a:gd name="connsiteX13" fmla="*/ 5158060 w 5167765"/>
              <a:gd name="connsiteY13" fmla="*/ 1041298 h 6642302"/>
              <a:gd name="connsiteX14" fmla="*/ 5167748 w 5167765"/>
              <a:gd name="connsiteY14" fmla="*/ 1191072 h 6642302"/>
              <a:gd name="connsiteX15" fmla="*/ 5164272 w 5167765"/>
              <a:gd name="connsiteY15" fmla="*/ 1242296 h 6642302"/>
              <a:gd name="connsiteX16" fmla="*/ 5155263 w 5167765"/>
              <a:gd name="connsiteY16" fmla="*/ 1348034 h 6642302"/>
              <a:gd name="connsiteX17" fmla="*/ 5160734 w 5167765"/>
              <a:gd name="connsiteY17" fmla="*/ 1428391 h 6642302"/>
              <a:gd name="connsiteX18" fmla="*/ 5155592 w 5167765"/>
              <a:gd name="connsiteY18" fmla="*/ 1440386 h 6642302"/>
              <a:gd name="connsiteX19" fmla="*/ 5142766 w 5167765"/>
              <a:gd name="connsiteY19" fmla="*/ 1518093 h 6642302"/>
              <a:gd name="connsiteX20" fmla="*/ 5140732 w 5167765"/>
              <a:gd name="connsiteY20" fmla="*/ 1544681 h 6642302"/>
              <a:gd name="connsiteX21" fmla="*/ 5140669 w 5167765"/>
              <a:gd name="connsiteY21" fmla="*/ 1552222 h 6642302"/>
              <a:gd name="connsiteX22" fmla="*/ 5142993 w 5167765"/>
              <a:gd name="connsiteY22" fmla="*/ 1557256 h 6642302"/>
              <a:gd name="connsiteX23" fmla="*/ 5139693 w 5167765"/>
              <a:gd name="connsiteY23" fmla="*/ 1710451 h 6642302"/>
              <a:gd name="connsiteX24" fmla="*/ 5142213 w 5167765"/>
              <a:gd name="connsiteY24" fmla="*/ 1711271 h 6642302"/>
              <a:gd name="connsiteX25" fmla="*/ 5149268 w 5167765"/>
              <a:gd name="connsiteY25" fmla="*/ 1749523 h 6642302"/>
              <a:gd name="connsiteX26" fmla="*/ 5149458 w 5167765"/>
              <a:gd name="connsiteY26" fmla="*/ 1854755 h 6642302"/>
              <a:gd name="connsiteX27" fmla="*/ 5152818 w 5167765"/>
              <a:gd name="connsiteY27" fmla="*/ 1916835 h 6642302"/>
              <a:gd name="connsiteX28" fmla="*/ 5145744 w 5167765"/>
              <a:gd name="connsiteY28" fmla="*/ 6556712 h 6642302"/>
              <a:gd name="connsiteX29" fmla="*/ 5125805 w 5167765"/>
              <a:gd name="connsiteY29" fmla="*/ 6604551 h 6642302"/>
              <a:gd name="connsiteX30" fmla="*/ 5087705 w 5167765"/>
              <a:gd name="connsiteY30" fmla="*/ 6642302 h 6642302"/>
              <a:gd name="connsiteX31" fmla="*/ 38102 w 5167765"/>
              <a:gd name="connsiteY31" fmla="*/ 6638132 h 6642302"/>
              <a:gd name="connsiteX32" fmla="*/ 0 w 5167765"/>
              <a:gd name="connsiteY32" fmla="*/ 6600274 h 6642302"/>
              <a:gd name="connsiteX0" fmla="*/ 0 w 5167765"/>
              <a:gd name="connsiteY0" fmla="*/ 6600274 h 6642302"/>
              <a:gd name="connsiteX1" fmla="*/ 1 w 5167765"/>
              <a:gd name="connsiteY1" fmla="*/ 48613 h 6642302"/>
              <a:gd name="connsiteX2" fmla="*/ 48927 w 5167765"/>
              <a:gd name="connsiteY2" fmla="*/ 0 h 6642302"/>
              <a:gd name="connsiteX3" fmla="*/ 4144602 w 5167765"/>
              <a:gd name="connsiteY3" fmla="*/ 0 h 6642302"/>
              <a:gd name="connsiteX4" fmla="*/ 4154695 w 5167765"/>
              <a:gd name="connsiteY4" fmla="*/ 4170 h 6642302"/>
              <a:gd name="connsiteX5" fmla="*/ 5087707 w 5167765"/>
              <a:gd name="connsiteY5" fmla="*/ 4170 h 6642302"/>
              <a:gd name="connsiteX6" fmla="*/ 5144547 w 5167765"/>
              <a:gd name="connsiteY6" fmla="*/ 55428 h 6642302"/>
              <a:gd name="connsiteX7" fmla="*/ 5142389 w 5167765"/>
              <a:gd name="connsiteY7" fmla="*/ 107923 h 6642302"/>
              <a:gd name="connsiteX8" fmla="*/ 5138561 w 5167765"/>
              <a:gd name="connsiteY8" fmla="*/ 812716 h 6642302"/>
              <a:gd name="connsiteX9" fmla="*/ 5141082 w 5167765"/>
              <a:gd name="connsiteY9" fmla="*/ 813536 h 6642302"/>
              <a:gd name="connsiteX10" fmla="*/ 5148136 w 5167765"/>
              <a:gd name="connsiteY10" fmla="*/ 851789 h 6642302"/>
              <a:gd name="connsiteX11" fmla="*/ 5148328 w 5167765"/>
              <a:gd name="connsiteY11" fmla="*/ 957020 h 6642302"/>
              <a:gd name="connsiteX12" fmla="*/ 5151687 w 5167765"/>
              <a:gd name="connsiteY12" fmla="*/ 1019100 h 6642302"/>
              <a:gd name="connsiteX13" fmla="*/ 5158060 w 5167765"/>
              <a:gd name="connsiteY13" fmla="*/ 1041298 h 6642302"/>
              <a:gd name="connsiteX14" fmla="*/ 5167748 w 5167765"/>
              <a:gd name="connsiteY14" fmla="*/ 1191072 h 6642302"/>
              <a:gd name="connsiteX15" fmla="*/ 5164272 w 5167765"/>
              <a:gd name="connsiteY15" fmla="*/ 1242296 h 6642302"/>
              <a:gd name="connsiteX16" fmla="*/ 5155263 w 5167765"/>
              <a:gd name="connsiteY16" fmla="*/ 1348034 h 6642302"/>
              <a:gd name="connsiteX17" fmla="*/ 5160734 w 5167765"/>
              <a:gd name="connsiteY17" fmla="*/ 1428391 h 6642302"/>
              <a:gd name="connsiteX18" fmla="*/ 5155592 w 5167765"/>
              <a:gd name="connsiteY18" fmla="*/ 1440386 h 6642302"/>
              <a:gd name="connsiteX19" fmla="*/ 5142766 w 5167765"/>
              <a:gd name="connsiteY19" fmla="*/ 1518093 h 6642302"/>
              <a:gd name="connsiteX20" fmla="*/ 5140732 w 5167765"/>
              <a:gd name="connsiteY20" fmla="*/ 1544681 h 6642302"/>
              <a:gd name="connsiteX21" fmla="*/ 5140669 w 5167765"/>
              <a:gd name="connsiteY21" fmla="*/ 1552222 h 6642302"/>
              <a:gd name="connsiteX22" fmla="*/ 5142993 w 5167765"/>
              <a:gd name="connsiteY22" fmla="*/ 1557256 h 6642302"/>
              <a:gd name="connsiteX23" fmla="*/ 5139693 w 5167765"/>
              <a:gd name="connsiteY23" fmla="*/ 1710451 h 6642302"/>
              <a:gd name="connsiteX24" fmla="*/ 5142213 w 5167765"/>
              <a:gd name="connsiteY24" fmla="*/ 1711271 h 6642302"/>
              <a:gd name="connsiteX25" fmla="*/ 5149268 w 5167765"/>
              <a:gd name="connsiteY25" fmla="*/ 1749523 h 6642302"/>
              <a:gd name="connsiteX26" fmla="*/ 5149458 w 5167765"/>
              <a:gd name="connsiteY26" fmla="*/ 1854755 h 6642302"/>
              <a:gd name="connsiteX27" fmla="*/ 5152818 w 5167765"/>
              <a:gd name="connsiteY27" fmla="*/ 1916835 h 6642302"/>
              <a:gd name="connsiteX28" fmla="*/ 5145744 w 5167765"/>
              <a:gd name="connsiteY28" fmla="*/ 6556712 h 6642302"/>
              <a:gd name="connsiteX29" fmla="*/ 5136825 w 5167765"/>
              <a:gd name="connsiteY29" fmla="*/ 6607287 h 6642302"/>
              <a:gd name="connsiteX30" fmla="*/ 5087705 w 5167765"/>
              <a:gd name="connsiteY30" fmla="*/ 6642302 h 6642302"/>
              <a:gd name="connsiteX31" fmla="*/ 38102 w 5167765"/>
              <a:gd name="connsiteY31" fmla="*/ 6638132 h 6642302"/>
              <a:gd name="connsiteX32" fmla="*/ 0 w 5167765"/>
              <a:gd name="connsiteY32" fmla="*/ 6600274 h 664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7765" h="6642302">
                <a:moveTo>
                  <a:pt x="0" y="6600274"/>
                </a:moveTo>
                <a:cubicBezTo>
                  <a:pt x="0" y="4416387"/>
                  <a:pt x="1" y="2232500"/>
                  <a:pt x="1" y="48613"/>
                </a:cubicBezTo>
                <a:cubicBezTo>
                  <a:pt x="1" y="27749"/>
                  <a:pt x="27928" y="0"/>
                  <a:pt x="48927" y="0"/>
                </a:cubicBezTo>
                <a:lnTo>
                  <a:pt x="4144602" y="0"/>
                </a:lnTo>
                <a:lnTo>
                  <a:pt x="4154695" y="4170"/>
                </a:lnTo>
                <a:lnTo>
                  <a:pt x="5087707" y="4170"/>
                </a:lnTo>
                <a:cubicBezTo>
                  <a:pt x="5150779" y="9976"/>
                  <a:pt x="5135433" y="38136"/>
                  <a:pt x="5144547" y="55428"/>
                </a:cubicBezTo>
                <a:cubicBezTo>
                  <a:pt x="5144478" y="66737"/>
                  <a:pt x="5142458" y="96613"/>
                  <a:pt x="5142389" y="107923"/>
                </a:cubicBezTo>
                <a:lnTo>
                  <a:pt x="5138561" y="812716"/>
                </a:lnTo>
                <a:lnTo>
                  <a:pt x="5141082" y="813536"/>
                </a:lnTo>
                <a:cubicBezTo>
                  <a:pt x="5143174" y="820210"/>
                  <a:pt x="5146929" y="827874"/>
                  <a:pt x="5148136" y="851789"/>
                </a:cubicBezTo>
                <a:cubicBezTo>
                  <a:pt x="5136897" y="881581"/>
                  <a:pt x="5163423" y="919987"/>
                  <a:pt x="5148328" y="957020"/>
                </a:cubicBezTo>
                <a:cubicBezTo>
                  <a:pt x="5144646" y="970534"/>
                  <a:pt x="5144703" y="1011712"/>
                  <a:pt x="5151687" y="1019100"/>
                </a:cubicBezTo>
                <a:cubicBezTo>
                  <a:pt x="5153136" y="1027604"/>
                  <a:pt x="5150541" y="1037769"/>
                  <a:pt x="5158060" y="1041298"/>
                </a:cubicBezTo>
                <a:cubicBezTo>
                  <a:pt x="5160736" y="1069959"/>
                  <a:pt x="5166712" y="1157573"/>
                  <a:pt x="5167748" y="1191072"/>
                </a:cubicBezTo>
                <a:cubicBezTo>
                  <a:pt x="5168070" y="1203028"/>
                  <a:pt x="5163950" y="1230340"/>
                  <a:pt x="5164272" y="1242296"/>
                </a:cubicBezTo>
                <a:cubicBezTo>
                  <a:pt x="5161807" y="1298999"/>
                  <a:pt x="5159110" y="1312919"/>
                  <a:pt x="5155263" y="1348034"/>
                </a:cubicBezTo>
                <a:cubicBezTo>
                  <a:pt x="5157088" y="1374820"/>
                  <a:pt x="5158911" y="1401606"/>
                  <a:pt x="5160734" y="1428391"/>
                </a:cubicBezTo>
                <a:lnTo>
                  <a:pt x="5155592" y="1440386"/>
                </a:lnTo>
                <a:cubicBezTo>
                  <a:pt x="5149871" y="1467721"/>
                  <a:pt x="5155467" y="1500606"/>
                  <a:pt x="5142766" y="1518093"/>
                </a:cubicBezTo>
                <a:lnTo>
                  <a:pt x="5140732" y="1544681"/>
                </a:lnTo>
                <a:cubicBezTo>
                  <a:pt x="5140711" y="1547195"/>
                  <a:pt x="5140690" y="1549708"/>
                  <a:pt x="5140669" y="1552222"/>
                </a:cubicBezTo>
                <a:lnTo>
                  <a:pt x="5142993" y="1557256"/>
                </a:lnTo>
                <a:cubicBezTo>
                  <a:pt x="5142831" y="1583627"/>
                  <a:pt x="5139823" y="1684782"/>
                  <a:pt x="5139693" y="1710451"/>
                </a:cubicBezTo>
                <a:lnTo>
                  <a:pt x="5142213" y="1711271"/>
                </a:lnTo>
                <a:cubicBezTo>
                  <a:pt x="5144305" y="1717945"/>
                  <a:pt x="5148060" y="1725609"/>
                  <a:pt x="5149268" y="1749523"/>
                </a:cubicBezTo>
                <a:cubicBezTo>
                  <a:pt x="5138028" y="1779316"/>
                  <a:pt x="5164555" y="1817722"/>
                  <a:pt x="5149458" y="1854755"/>
                </a:cubicBezTo>
                <a:cubicBezTo>
                  <a:pt x="5145777" y="1868269"/>
                  <a:pt x="5145835" y="1909447"/>
                  <a:pt x="5152818" y="1916835"/>
                </a:cubicBezTo>
                <a:cubicBezTo>
                  <a:pt x="5152247" y="2698926"/>
                  <a:pt x="5157316" y="5786021"/>
                  <a:pt x="5145744" y="6556712"/>
                </a:cubicBezTo>
                <a:lnTo>
                  <a:pt x="5136825" y="6607287"/>
                </a:lnTo>
                <a:cubicBezTo>
                  <a:pt x="5136705" y="6628131"/>
                  <a:pt x="5108682" y="6642248"/>
                  <a:pt x="5087705" y="6642302"/>
                </a:cubicBezTo>
                <a:lnTo>
                  <a:pt x="38102" y="6638132"/>
                </a:lnTo>
                <a:cubicBezTo>
                  <a:pt x="17083" y="6638078"/>
                  <a:pt x="60" y="6621161"/>
                  <a:pt x="0" y="6600274"/>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85" name="Freeform: Shape 84">
            <a:extLst>
              <a:ext uri="{FF2B5EF4-FFF2-40B4-BE49-F238E27FC236}">
                <a16:creationId xmlns:a16="http://schemas.microsoft.com/office/drawing/2014/main" id="{A90B64B6-52EF-4B28-B517-0F9881452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691138">
            <a:off x="766453" y="-13671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4" name="Picture 4" descr="Simple guide to confusion matrix terminology">
            <a:extLst>
              <a:ext uri="{FF2B5EF4-FFF2-40B4-BE49-F238E27FC236}">
                <a16:creationId xmlns:a16="http://schemas.microsoft.com/office/drawing/2014/main" id="{1A1D63A0-6B90-2049-ABCA-FD7ABDBF4E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1358" y="1665548"/>
            <a:ext cx="6316114" cy="360550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85;p29">
            <a:extLst>
              <a:ext uri="{FF2B5EF4-FFF2-40B4-BE49-F238E27FC236}">
                <a16:creationId xmlns:a16="http://schemas.microsoft.com/office/drawing/2014/main" id="{A447299E-2189-8F43-BD9C-90AA9A18DE8B}"/>
              </a:ext>
            </a:extLst>
          </p:cNvPr>
          <p:cNvSpPr txBox="1">
            <a:spLocks/>
          </p:cNvSpPr>
          <p:nvPr/>
        </p:nvSpPr>
        <p:spPr>
          <a:xfrm>
            <a:off x="6798365" y="3270249"/>
            <a:ext cx="4707837" cy="3085755"/>
          </a:xfrm>
          <a:prstGeom prst="rect">
            <a:avLst/>
          </a:prstGeom>
        </p:spPr>
        <p:txBody>
          <a:bodyPr spcFirstLastPara="1" vert="horz" lIns="91440" tIns="45720" rIns="91440" bIns="45720" rtlCol="0" anchor="b" anchorCtr="0">
            <a:norm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r">
              <a:lnSpc>
                <a:spcPct val="110000"/>
              </a:lnSpc>
              <a:spcAft>
                <a:spcPts val="600"/>
              </a:spcAft>
            </a:pPr>
            <a:r>
              <a:rPr lang="en-US" sz="5400"/>
              <a:t>Confusion Matrix</a:t>
            </a:r>
          </a:p>
        </p:txBody>
      </p:sp>
      <p:grpSp>
        <p:nvGrpSpPr>
          <p:cNvPr id="87" name="Group 86">
            <a:extLst>
              <a:ext uri="{FF2B5EF4-FFF2-40B4-BE49-F238E27FC236}">
                <a16:creationId xmlns:a16="http://schemas.microsoft.com/office/drawing/2014/main" id="{6245FAB1-8376-47AA-BCD3-F8053CD6FC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8" name="Group 87">
              <a:extLst>
                <a:ext uri="{FF2B5EF4-FFF2-40B4-BE49-F238E27FC236}">
                  <a16:creationId xmlns:a16="http://schemas.microsoft.com/office/drawing/2014/main" id="{12B88412-E765-4DE3-8007-A72DAFB06E9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90" name="Straight Connector 89">
                <a:extLst>
                  <a:ext uri="{FF2B5EF4-FFF2-40B4-BE49-F238E27FC236}">
                    <a16:creationId xmlns:a16="http://schemas.microsoft.com/office/drawing/2014/main" id="{DFE6A0F6-D56F-463C-B837-479041A65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EE2628D-2B89-4F1A-996E-FE8BE43941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a:extLst>
                <a:ext uri="{FF2B5EF4-FFF2-40B4-BE49-F238E27FC236}">
                  <a16:creationId xmlns:a16="http://schemas.microsoft.com/office/drawing/2014/main" id="{981684C2-6B30-4C15-B17B-E6F56632D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ADE577-90CF-3B4A-B185-175A624A3106}"/>
                  </a:ext>
                </a:extLst>
              </p:cNvPr>
              <p:cNvSpPr txBox="1"/>
              <p:nvPr/>
            </p:nvSpPr>
            <p:spPr>
              <a:xfrm>
                <a:off x="8027140" y="990535"/>
                <a:ext cx="3779491" cy="2640338"/>
              </a:xfrm>
              <a:prstGeom prst="rect">
                <a:avLst/>
              </a:prstGeom>
              <a:noFill/>
            </p:spPr>
            <p:txBody>
              <a:bodyPr wrap="square" lIns="91440" tIns="45720" rIns="91440" bIns="45720" rtlCol="0" anchor="t">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𝑆𝑒𝑛𝑠𝑖𝑡𝑖𝑣𝑖𝑡𝑦</m:t>
                      </m:r>
                      <m:r>
                        <a:rPr lang="en-US" sz="2400" i="1" dirty="0" smtClean="0">
                          <a:latin typeface="Cambria Math" panose="02040503050406030204" pitchFamily="18" charset="0"/>
                        </a:rPr>
                        <m:t> = </m:t>
                      </m:r>
                      <m:f>
                        <m:fPr>
                          <m:ctrlPr>
                            <a:rPr lang="en-US" sz="2400" b="1" i="1" dirty="0" smtClean="0">
                              <a:solidFill>
                                <a:srgbClr val="F48E20"/>
                              </a:solidFill>
                              <a:latin typeface="Cambria Math" panose="02040503050406030204" pitchFamily="18" charset="0"/>
                            </a:rPr>
                          </m:ctrlPr>
                        </m:fPr>
                        <m:num>
                          <m:r>
                            <a:rPr lang="en-US" sz="2400" b="1" i="1" dirty="0" smtClean="0">
                              <a:solidFill>
                                <a:srgbClr val="F48E20"/>
                              </a:solidFill>
                              <a:latin typeface="Cambria Math" panose="02040503050406030204" pitchFamily="18" charset="0"/>
                            </a:rPr>
                            <m:t>𝟏𝟎𝟎</m:t>
                          </m:r>
                        </m:num>
                        <m:den>
                          <m:r>
                            <a:rPr lang="en-US" sz="2400" b="1" i="1" dirty="0" smtClean="0">
                              <a:solidFill>
                                <a:srgbClr val="F48E20"/>
                              </a:solidFill>
                              <a:latin typeface="Cambria Math" panose="02040503050406030204" pitchFamily="18" charset="0"/>
                            </a:rPr>
                            <m:t>𝟏𝟎𝟓</m:t>
                          </m:r>
                        </m:den>
                      </m:f>
                      <m:r>
                        <a:rPr lang="en-US" sz="2400" i="1" dirty="0" smtClean="0">
                          <a:latin typeface="Cambria Math" panose="02040503050406030204" pitchFamily="18" charset="0"/>
                        </a:rPr>
                        <m:t>	     </m:t>
                      </m:r>
                    </m:oMath>
                  </m:oMathPara>
                </a14:m>
                <a:endParaRPr lang="en-CA"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 = </m:t>
                      </m:r>
                      <m:r>
                        <a:rPr lang="en-US" sz="2400" b="1" i="1" dirty="0">
                          <a:solidFill>
                            <a:srgbClr val="F48E20"/>
                          </a:solidFill>
                          <a:latin typeface="Cambria Math" panose="02040503050406030204" pitchFamily="18" charset="0"/>
                        </a:rPr>
                        <m:t>𝟗𝟓</m:t>
                      </m:r>
                      <m:r>
                        <a:rPr lang="en-US" sz="2400" b="1" i="1" dirty="0">
                          <a:solidFill>
                            <a:srgbClr val="F48E20"/>
                          </a:solidFill>
                          <a:latin typeface="Cambria Math" panose="02040503050406030204" pitchFamily="18" charset="0"/>
                        </a:rPr>
                        <m:t>.</m:t>
                      </m:r>
                      <m:r>
                        <a:rPr lang="en-US" sz="2400" b="1" i="1" dirty="0">
                          <a:solidFill>
                            <a:srgbClr val="F48E20"/>
                          </a:solidFill>
                          <a:latin typeface="Cambria Math" panose="02040503050406030204" pitchFamily="18" charset="0"/>
                        </a:rPr>
                        <m:t>𝟐𝟑</m:t>
                      </m:r>
                      <m:r>
                        <a:rPr lang="en-US" sz="2400" b="1" i="1" dirty="0">
                          <a:solidFill>
                            <a:srgbClr val="F48E20"/>
                          </a:solidFill>
                          <a:latin typeface="Cambria Math" panose="02040503050406030204" pitchFamily="18" charset="0"/>
                        </a:rPr>
                        <m:t>%</m:t>
                      </m:r>
                    </m:oMath>
                  </m:oMathPara>
                </a14:m>
                <a:endParaRPr lang="en-US" sz="2000"/>
              </a:p>
              <a:p>
                <a:endParaRPr lang="en-US" sz="2400"/>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𝑆𝑝𝑒𝑐𝑖𝑓𝑖𝑐𝑖𝑡𝑦</m:t>
                      </m:r>
                      <m:r>
                        <a:rPr lang="en-US" sz="2400" i="1" dirty="0" smtClean="0">
                          <a:latin typeface="Cambria Math" panose="02040503050406030204" pitchFamily="18" charset="0"/>
                        </a:rPr>
                        <m:t> =</m:t>
                      </m:r>
                      <m:f>
                        <m:fPr>
                          <m:ctrlPr>
                            <a:rPr lang="en-US" sz="2400" b="1" i="1" dirty="0">
                              <a:solidFill>
                                <a:srgbClr val="F48E20"/>
                              </a:solidFill>
                              <a:latin typeface="Cambria Math" panose="02040503050406030204" pitchFamily="18" charset="0"/>
                            </a:rPr>
                          </m:ctrlPr>
                        </m:fPr>
                        <m:num>
                          <m:r>
                            <a:rPr lang="en-US" sz="2400" b="1" i="1" dirty="0">
                              <a:solidFill>
                                <a:srgbClr val="F48E20"/>
                              </a:solidFill>
                              <a:latin typeface="Cambria Math" panose="02040503050406030204" pitchFamily="18" charset="0"/>
                            </a:rPr>
                            <m:t>𝟓𝟎</m:t>
                          </m:r>
                        </m:num>
                        <m:den>
                          <m:r>
                            <a:rPr lang="en-US" sz="2400" b="1" i="1" dirty="0">
                              <a:solidFill>
                                <a:srgbClr val="F48E20"/>
                              </a:solidFill>
                              <a:latin typeface="Cambria Math" panose="02040503050406030204" pitchFamily="18" charset="0"/>
                            </a:rPr>
                            <m:t>𝟔</m:t>
                          </m:r>
                          <m:r>
                            <a:rPr lang="en-US" sz="2400" b="1" i="1" dirty="0" smtClean="0">
                              <a:solidFill>
                                <a:srgbClr val="F48E20"/>
                              </a:solidFill>
                              <a:latin typeface="Cambria Math" panose="02040503050406030204" pitchFamily="18" charset="0"/>
                            </a:rPr>
                            <m:t>𝟎</m:t>
                          </m:r>
                        </m:den>
                      </m:f>
                    </m:oMath>
                  </m:oMathPara>
                </a14:m>
                <a:endParaRPr lang="en-CA"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1" i="1" dirty="0">
                          <a:solidFill>
                            <a:srgbClr val="F48E20"/>
                          </a:solidFill>
                          <a:latin typeface="Cambria Math" panose="02040503050406030204" pitchFamily="18" charset="0"/>
                        </a:rPr>
                        <m:t>𝟖𝟑</m:t>
                      </m:r>
                      <m:r>
                        <a:rPr lang="en-US" sz="2400" b="1" i="1" dirty="0">
                          <a:solidFill>
                            <a:srgbClr val="F48E20"/>
                          </a:solidFill>
                          <a:latin typeface="Cambria Math" panose="02040503050406030204" pitchFamily="18" charset="0"/>
                        </a:rPr>
                        <m:t>.</m:t>
                      </m:r>
                      <m:r>
                        <a:rPr lang="en-US" sz="2400" b="1" i="1" dirty="0">
                          <a:solidFill>
                            <a:srgbClr val="F48E20"/>
                          </a:solidFill>
                          <a:latin typeface="Cambria Math" panose="02040503050406030204" pitchFamily="18" charset="0"/>
                        </a:rPr>
                        <m:t>𝟑𝟑</m:t>
                      </m:r>
                      <m:r>
                        <a:rPr lang="en-US" sz="2400" b="1" i="1" dirty="0">
                          <a:solidFill>
                            <a:srgbClr val="F48E20"/>
                          </a:solidFill>
                          <a:latin typeface="Cambria Math" panose="02040503050406030204" pitchFamily="18" charset="0"/>
                        </a:rPr>
                        <m:t>%</m:t>
                      </m:r>
                    </m:oMath>
                  </m:oMathPara>
                </a14:m>
                <a:endParaRPr lang="en-US" sz="2400" b="1">
                  <a:solidFill>
                    <a:srgbClr val="F48E20"/>
                  </a:solidFill>
                </a:endParaRPr>
              </a:p>
            </p:txBody>
          </p:sp>
        </mc:Choice>
        <mc:Fallback xmlns="">
          <p:sp>
            <p:nvSpPr>
              <p:cNvPr id="5" name="TextBox 4">
                <a:extLst>
                  <a:ext uri="{FF2B5EF4-FFF2-40B4-BE49-F238E27FC236}">
                    <a16:creationId xmlns:a16="http://schemas.microsoft.com/office/drawing/2014/main" id="{6CADE577-90CF-3B4A-B185-175A624A3106}"/>
                  </a:ext>
                </a:extLst>
              </p:cNvPr>
              <p:cNvSpPr txBox="1">
                <a:spLocks noRot="1" noChangeAspect="1" noMove="1" noResize="1" noEditPoints="1" noAdjustHandles="1" noChangeArrowheads="1" noChangeShapeType="1" noTextEdit="1"/>
              </p:cNvSpPr>
              <p:nvPr/>
            </p:nvSpPr>
            <p:spPr>
              <a:xfrm>
                <a:off x="8027140" y="990535"/>
                <a:ext cx="3779491" cy="2640338"/>
              </a:xfrm>
              <a:prstGeom prst="rect">
                <a:avLst/>
              </a:prstGeom>
              <a:blipFill>
                <a:blip r:embed="rId4"/>
                <a:stretch>
                  <a:fillRect/>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54BA384C-AEB2-B544-BFD4-D5306F032B20}"/>
              </a:ext>
            </a:extLst>
          </p:cNvPr>
          <p:cNvSpPr>
            <a:spLocks noGrp="1"/>
          </p:cNvSpPr>
          <p:nvPr>
            <p:ph type="sldNum" sz="quarter" idx="12"/>
          </p:nvPr>
        </p:nvSpPr>
        <p:spPr/>
        <p:txBody>
          <a:bodyPr/>
          <a:lstStyle/>
          <a:p>
            <a:fld id="{1CF2D47E-0AF1-4C27-801F-64E3E5BF7F72}" type="slidenum">
              <a:rPr lang="en-US" smtClean="0"/>
              <a:t>13</a:t>
            </a:fld>
            <a:endParaRPr lang="en-US"/>
          </a:p>
        </p:txBody>
      </p:sp>
    </p:spTree>
    <p:extLst>
      <p:ext uri="{BB962C8B-B14F-4D97-AF65-F5344CB8AC3E}">
        <p14:creationId xmlns:p14="http://schemas.microsoft.com/office/powerpoint/2010/main" val="256216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24EA-574E-084A-8C82-0C692E2A6A7E}"/>
              </a:ext>
            </a:extLst>
          </p:cNvPr>
          <p:cNvSpPr>
            <a:spLocks noGrp="1"/>
          </p:cNvSpPr>
          <p:nvPr>
            <p:ph type="title"/>
          </p:nvPr>
        </p:nvSpPr>
        <p:spPr>
          <a:xfrm>
            <a:off x="1219200" y="0"/>
            <a:ext cx="9493249" cy="1577975"/>
          </a:xfrm>
        </p:spPr>
        <p:txBody>
          <a:bodyPr/>
          <a:lstStyle/>
          <a:p>
            <a:r>
              <a:rPr lang="en-US"/>
              <a:t>Sensitivity Definition</a:t>
            </a:r>
          </a:p>
        </p:txBody>
      </p:sp>
      <p:sp>
        <p:nvSpPr>
          <p:cNvPr id="3" name="Content Placeholder 2">
            <a:extLst>
              <a:ext uri="{FF2B5EF4-FFF2-40B4-BE49-F238E27FC236}">
                <a16:creationId xmlns:a16="http://schemas.microsoft.com/office/drawing/2014/main" id="{C1F4D286-32C9-264B-B609-D5DB2A7513E5}"/>
              </a:ext>
            </a:extLst>
          </p:cNvPr>
          <p:cNvSpPr>
            <a:spLocks noGrp="1"/>
          </p:cNvSpPr>
          <p:nvPr>
            <p:ph idx="1"/>
          </p:nvPr>
        </p:nvSpPr>
        <p:spPr>
          <a:xfrm>
            <a:off x="1219200" y="1970042"/>
            <a:ext cx="8251371" cy="5311003"/>
          </a:xfrm>
        </p:spPr>
        <p:txBody>
          <a:bodyPr>
            <a:normAutofit fontScale="92500"/>
          </a:bodyPr>
          <a:lstStyle/>
          <a:p>
            <a:pPr>
              <a:lnSpc>
                <a:spcPct val="210000"/>
              </a:lnSpc>
            </a:pPr>
            <a:r>
              <a:rPr lang="en-US"/>
              <a:t>Sensitivity 1: HITS / STATUS_KNOWNPOS</a:t>
            </a:r>
          </a:p>
          <a:p>
            <a:pPr lvl="1">
              <a:lnSpc>
                <a:spcPct val="210000"/>
              </a:lnSpc>
            </a:pPr>
            <a:r>
              <a:rPr lang="en-US"/>
              <a:t>Of all the positive known samples from the DOTS lab, how many did the rat get right?</a:t>
            </a:r>
          </a:p>
          <a:p>
            <a:pPr>
              <a:lnSpc>
                <a:spcPct val="210000"/>
              </a:lnSpc>
            </a:pPr>
            <a:r>
              <a:rPr lang="en-US"/>
              <a:t>Sensitivity 2: HITS / STATUS_BLINDPOS</a:t>
            </a:r>
          </a:p>
          <a:p>
            <a:pPr lvl="1">
              <a:lnSpc>
                <a:spcPct val="210000"/>
              </a:lnSpc>
            </a:pPr>
            <a:r>
              <a:rPr lang="en-US"/>
              <a:t>Blind Positive samples: Known positive samples that were labelled negative to remove any possible signaling from the trainer or environment to the rat</a:t>
            </a:r>
          </a:p>
          <a:p>
            <a:pPr>
              <a:lnSpc>
                <a:spcPct val="210000"/>
              </a:lnSpc>
            </a:pPr>
            <a:r>
              <a:rPr lang="en-US"/>
              <a:t>Sensitivity 3: HITS / STATUS_DEFINITIVE</a:t>
            </a:r>
          </a:p>
          <a:p>
            <a:pPr lvl="1">
              <a:lnSpc>
                <a:spcPct val="210000"/>
              </a:lnSpc>
            </a:pPr>
            <a:r>
              <a:rPr lang="en-US"/>
              <a:t>STATUS_DEFINITIVE: It combines the results from the DOTS lab (human evaluation) and a second layer evaluation in the APOPO lab (using WHO approved methods which are ~90% accurate) where the second layer overrides the results from the DOTS lab.</a:t>
            </a:r>
          </a:p>
        </p:txBody>
      </p:sp>
      <p:sp>
        <p:nvSpPr>
          <p:cNvPr id="4" name="Slide Number Placeholder 3">
            <a:extLst>
              <a:ext uri="{FF2B5EF4-FFF2-40B4-BE49-F238E27FC236}">
                <a16:creationId xmlns:a16="http://schemas.microsoft.com/office/drawing/2014/main" id="{FD997D49-5D9F-C843-97B7-34F12AB5D411}"/>
              </a:ext>
            </a:extLst>
          </p:cNvPr>
          <p:cNvSpPr>
            <a:spLocks noGrp="1"/>
          </p:cNvSpPr>
          <p:nvPr>
            <p:ph type="sldNum" sz="quarter" idx="12"/>
          </p:nvPr>
        </p:nvSpPr>
        <p:spPr/>
        <p:txBody>
          <a:bodyPr/>
          <a:lstStyle/>
          <a:p>
            <a:fld id="{1CF2D47E-0AF1-4C27-801F-64E3E5BF7F72}" type="slidenum">
              <a:rPr lang="en-US" smtClean="0"/>
              <a:t>14</a:t>
            </a:fld>
            <a:endParaRPr lang="en-US"/>
          </a:p>
        </p:txBody>
      </p:sp>
      <p:pic>
        <p:nvPicPr>
          <p:cNvPr id="5" name="Picture 4" descr="Simple guide to confusion matrix terminology">
            <a:extLst>
              <a:ext uri="{FF2B5EF4-FFF2-40B4-BE49-F238E27FC236}">
                <a16:creationId xmlns:a16="http://schemas.microsoft.com/office/drawing/2014/main" id="{0580AAE6-85FB-2F46-B97C-AB574B25EC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6623" y="75745"/>
            <a:ext cx="4260941" cy="2432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600E6CD-5628-FC49-BCFB-8DD2238B0EE5}"/>
              </a:ext>
            </a:extLst>
          </p:cNvPr>
          <p:cNvSpPr/>
          <p:nvPr/>
        </p:nvSpPr>
        <p:spPr>
          <a:xfrm>
            <a:off x="10017795" y="1291177"/>
            <a:ext cx="1054157" cy="515589"/>
          </a:xfrm>
          <a:prstGeom prst="rect">
            <a:avLst/>
          </a:prstGeom>
          <a:solidFill>
            <a:srgbClr val="F48E2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67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DEA6DE-C437-744A-AFA9-8B3686456D83}"/>
              </a:ext>
            </a:extLst>
          </p:cNvPr>
          <p:cNvSpPr>
            <a:spLocks noGrp="1"/>
          </p:cNvSpPr>
          <p:nvPr>
            <p:ph type="sldNum" sz="quarter" idx="12"/>
          </p:nvPr>
        </p:nvSpPr>
        <p:spPr/>
        <p:txBody>
          <a:bodyPr/>
          <a:lstStyle/>
          <a:p>
            <a:fld id="{1CF2D47E-0AF1-4C27-801F-64E3E5BF7F72}" type="slidenum">
              <a:rPr lang="en-US" smtClean="0"/>
              <a:t>15</a:t>
            </a:fld>
            <a:endParaRPr lang="en-US"/>
          </a:p>
        </p:txBody>
      </p:sp>
      <p:sp>
        <p:nvSpPr>
          <p:cNvPr id="3" name="Google Shape;185;p29">
            <a:extLst>
              <a:ext uri="{FF2B5EF4-FFF2-40B4-BE49-F238E27FC236}">
                <a16:creationId xmlns:a16="http://schemas.microsoft.com/office/drawing/2014/main" id="{D416B4F1-8D25-2B46-B0EA-00D04B55461D}"/>
              </a:ext>
            </a:extLst>
          </p:cNvPr>
          <p:cNvSpPr txBox="1">
            <a:spLocks/>
          </p:cNvSpPr>
          <p:nvPr/>
        </p:nvSpPr>
        <p:spPr>
          <a:xfrm>
            <a:off x="648458" y="237363"/>
            <a:ext cx="4380742"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STATUS_DEFINITIVE Example</a:t>
            </a:r>
          </a:p>
        </p:txBody>
      </p:sp>
      <p:pic>
        <p:nvPicPr>
          <p:cNvPr id="18434" name="Picture 2">
            <a:extLst>
              <a:ext uri="{FF2B5EF4-FFF2-40B4-BE49-F238E27FC236}">
                <a16:creationId xmlns:a16="http://schemas.microsoft.com/office/drawing/2014/main" id="{D46888D3-54C6-8648-8A73-A10D4559DA4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47357" y="1622181"/>
            <a:ext cx="4106692" cy="1257675"/>
          </a:xfrm>
          <a:prstGeom prst="rect">
            <a:avLst/>
          </a:prstGeom>
          <a:noFill/>
          <a:extLst>
            <a:ext uri="{909E8E84-426E-40DD-AFC4-6F175D3DCCD1}">
              <a14:hiddenFill xmlns:a14="http://schemas.microsoft.com/office/drawing/2010/main">
                <a:solidFill>
                  <a:srgbClr val="FFFFFF"/>
                </a:solidFill>
              </a14:hiddenFill>
            </a:ext>
          </a:extLst>
        </p:spPr>
      </p:pic>
      <p:sp>
        <p:nvSpPr>
          <p:cNvPr id="25" name="Down Arrow 24">
            <a:extLst>
              <a:ext uri="{FF2B5EF4-FFF2-40B4-BE49-F238E27FC236}">
                <a16:creationId xmlns:a16="http://schemas.microsoft.com/office/drawing/2014/main" id="{59B4214F-05EC-4E48-ABA7-CAA4FA5ECF0D}"/>
              </a:ext>
            </a:extLst>
          </p:cNvPr>
          <p:cNvSpPr/>
          <p:nvPr/>
        </p:nvSpPr>
        <p:spPr>
          <a:xfrm>
            <a:off x="6010001" y="3036926"/>
            <a:ext cx="581404" cy="1171575"/>
          </a:xfrm>
          <a:prstGeom prst="downArrow">
            <a:avLst/>
          </a:prstGeom>
          <a:solidFill>
            <a:srgbClr val="65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22A891-C4E1-924B-8C4E-1FBAC1BBEFAA}"/>
              </a:ext>
            </a:extLst>
          </p:cNvPr>
          <p:cNvSpPr txBox="1"/>
          <p:nvPr/>
        </p:nvSpPr>
        <p:spPr>
          <a:xfrm>
            <a:off x="5258591" y="4679992"/>
            <a:ext cx="2084225" cy="369332"/>
          </a:xfrm>
          <a:prstGeom prst="rect">
            <a:avLst/>
          </a:prstGeom>
          <a:noFill/>
        </p:spPr>
        <p:txBody>
          <a:bodyPr wrap="none" rtlCol="0">
            <a:spAutoFit/>
          </a:bodyPr>
          <a:lstStyle/>
          <a:p>
            <a:r>
              <a:rPr lang="en-US"/>
              <a:t>ID_BL_APOPO = 5</a:t>
            </a:r>
          </a:p>
        </p:txBody>
      </p:sp>
      <p:sp>
        <p:nvSpPr>
          <p:cNvPr id="27" name="TextBox 26">
            <a:extLst>
              <a:ext uri="{FF2B5EF4-FFF2-40B4-BE49-F238E27FC236}">
                <a16:creationId xmlns:a16="http://schemas.microsoft.com/office/drawing/2014/main" id="{8B208E93-2506-294F-96FF-901D9C4289DA}"/>
              </a:ext>
            </a:extLst>
          </p:cNvPr>
          <p:cNvSpPr txBox="1"/>
          <p:nvPr/>
        </p:nvSpPr>
        <p:spPr>
          <a:xfrm>
            <a:off x="4752042" y="5954564"/>
            <a:ext cx="3097323" cy="369332"/>
          </a:xfrm>
          <a:prstGeom prst="rect">
            <a:avLst/>
          </a:prstGeom>
          <a:noFill/>
        </p:spPr>
        <p:txBody>
          <a:bodyPr wrap="none" rtlCol="0">
            <a:spAutoFit/>
          </a:bodyPr>
          <a:lstStyle/>
          <a:p>
            <a:r>
              <a:rPr lang="en-US"/>
              <a:t>Sample status: Positive</a:t>
            </a:r>
          </a:p>
        </p:txBody>
      </p:sp>
      <p:grpSp>
        <p:nvGrpSpPr>
          <p:cNvPr id="17" name="Google Shape;8048;p60">
            <a:extLst>
              <a:ext uri="{FF2B5EF4-FFF2-40B4-BE49-F238E27FC236}">
                <a16:creationId xmlns:a16="http://schemas.microsoft.com/office/drawing/2014/main" id="{9B73679F-7080-6D4A-9A36-FB895D7C22BA}"/>
              </a:ext>
            </a:extLst>
          </p:cNvPr>
          <p:cNvGrpSpPr>
            <a:grpSpLocks noChangeAspect="1"/>
          </p:cNvGrpSpPr>
          <p:nvPr/>
        </p:nvGrpSpPr>
        <p:grpSpPr>
          <a:xfrm>
            <a:off x="9805187" y="1790011"/>
            <a:ext cx="936000" cy="922015"/>
            <a:chOff x="1950765" y="1964338"/>
            <a:chExt cx="357792" cy="352448"/>
          </a:xfrm>
        </p:grpSpPr>
        <p:sp>
          <p:nvSpPr>
            <p:cNvPr id="18" name="Google Shape;8049;p60">
              <a:extLst>
                <a:ext uri="{FF2B5EF4-FFF2-40B4-BE49-F238E27FC236}">
                  <a16:creationId xmlns:a16="http://schemas.microsoft.com/office/drawing/2014/main" id="{BE00F008-F111-C348-A733-D0FD9995C9DF}"/>
                </a:ext>
              </a:extLst>
            </p:cNvPr>
            <p:cNvSpPr/>
            <p:nvPr/>
          </p:nvSpPr>
          <p:spPr>
            <a:xfrm>
              <a:off x="2048301" y="2152530"/>
              <a:ext cx="48800" cy="59488"/>
            </a:xfrm>
            <a:custGeom>
              <a:avLst/>
              <a:gdLst/>
              <a:ahLst/>
              <a:cxnLst/>
              <a:rect l="l" t="t" r="r" b="b"/>
              <a:pathLst>
                <a:path w="1525" h="1859" extrusionOk="0">
                  <a:moveTo>
                    <a:pt x="762" y="1"/>
                  </a:moveTo>
                  <a:cubicBezTo>
                    <a:pt x="346" y="1"/>
                    <a:pt x="0" y="334"/>
                    <a:pt x="0" y="751"/>
                  </a:cubicBezTo>
                  <a:lnTo>
                    <a:pt x="0" y="1096"/>
                  </a:lnTo>
                  <a:cubicBezTo>
                    <a:pt x="0" y="1513"/>
                    <a:pt x="346" y="1858"/>
                    <a:pt x="762" y="1858"/>
                  </a:cubicBezTo>
                  <a:cubicBezTo>
                    <a:pt x="1179" y="1858"/>
                    <a:pt x="1524" y="1513"/>
                    <a:pt x="1524" y="1096"/>
                  </a:cubicBezTo>
                  <a:lnTo>
                    <a:pt x="1524" y="751"/>
                  </a:lnTo>
                  <a:cubicBezTo>
                    <a:pt x="1524" y="656"/>
                    <a:pt x="1489" y="549"/>
                    <a:pt x="1453" y="442"/>
                  </a:cubicBezTo>
                  <a:cubicBezTo>
                    <a:pt x="1419" y="390"/>
                    <a:pt x="1360" y="351"/>
                    <a:pt x="1303" y="351"/>
                  </a:cubicBezTo>
                  <a:cubicBezTo>
                    <a:pt x="1280" y="351"/>
                    <a:pt x="1259" y="357"/>
                    <a:pt x="1239" y="370"/>
                  </a:cubicBezTo>
                  <a:cubicBezTo>
                    <a:pt x="1167" y="418"/>
                    <a:pt x="1120" y="501"/>
                    <a:pt x="1167" y="572"/>
                  </a:cubicBezTo>
                  <a:cubicBezTo>
                    <a:pt x="1191" y="632"/>
                    <a:pt x="1215" y="703"/>
                    <a:pt x="1215" y="775"/>
                  </a:cubicBezTo>
                  <a:lnTo>
                    <a:pt x="1215" y="1120"/>
                  </a:lnTo>
                  <a:cubicBezTo>
                    <a:pt x="1215" y="1358"/>
                    <a:pt x="1012" y="1561"/>
                    <a:pt x="762" y="1561"/>
                  </a:cubicBezTo>
                  <a:cubicBezTo>
                    <a:pt x="524" y="1561"/>
                    <a:pt x="322" y="1370"/>
                    <a:pt x="322" y="1120"/>
                  </a:cubicBezTo>
                  <a:lnTo>
                    <a:pt x="322" y="775"/>
                  </a:lnTo>
                  <a:cubicBezTo>
                    <a:pt x="322" y="537"/>
                    <a:pt x="512" y="322"/>
                    <a:pt x="762" y="322"/>
                  </a:cubicBezTo>
                  <a:cubicBezTo>
                    <a:pt x="858" y="322"/>
                    <a:pt x="929" y="251"/>
                    <a:pt x="929" y="156"/>
                  </a:cubicBezTo>
                  <a:cubicBezTo>
                    <a:pt x="929" y="72"/>
                    <a:pt x="858" y="1"/>
                    <a:pt x="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50;p60">
              <a:extLst>
                <a:ext uri="{FF2B5EF4-FFF2-40B4-BE49-F238E27FC236}">
                  <a16:creationId xmlns:a16="http://schemas.microsoft.com/office/drawing/2014/main" id="{0C76086B-DBE3-0D41-92EC-8ABA2FA1BDBE}"/>
                </a:ext>
              </a:extLst>
            </p:cNvPr>
            <p:cNvSpPr/>
            <p:nvPr/>
          </p:nvSpPr>
          <p:spPr>
            <a:xfrm>
              <a:off x="2164109" y="2152530"/>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56"/>
                    <a:pt x="1489" y="549"/>
                    <a:pt x="1442" y="442"/>
                  </a:cubicBezTo>
                  <a:cubicBezTo>
                    <a:pt x="1416" y="390"/>
                    <a:pt x="1359" y="351"/>
                    <a:pt x="1303" y="351"/>
                  </a:cubicBezTo>
                  <a:cubicBezTo>
                    <a:pt x="1281" y="351"/>
                    <a:pt x="1259" y="357"/>
                    <a:pt x="1239" y="370"/>
                  </a:cubicBezTo>
                  <a:cubicBezTo>
                    <a:pt x="1168" y="418"/>
                    <a:pt x="1120" y="501"/>
                    <a:pt x="1168" y="572"/>
                  </a:cubicBezTo>
                  <a:cubicBezTo>
                    <a:pt x="1192" y="632"/>
                    <a:pt x="1203" y="703"/>
                    <a:pt x="1203" y="775"/>
                  </a:cubicBezTo>
                  <a:lnTo>
                    <a:pt x="1203" y="1120"/>
                  </a:lnTo>
                  <a:cubicBezTo>
                    <a:pt x="1203" y="1358"/>
                    <a:pt x="1013" y="1561"/>
                    <a:pt x="763" y="1561"/>
                  </a:cubicBezTo>
                  <a:cubicBezTo>
                    <a:pt x="525" y="1561"/>
                    <a:pt x="311" y="1370"/>
                    <a:pt x="311" y="1120"/>
                  </a:cubicBezTo>
                  <a:lnTo>
                    <a:pt x="311" y="775"/>
                  </a:lnTo>
                  <a:cubicBezTo>
                    <a:pt x="311" y="537"/>
                    <a:pt x="513" y="322"/>
                    <a:pt x="763" y="322"/>
                  </a:cubicBezTo>
                  <a:cubicBezTo>
                    <a:pt x="846" y="322"/>
                    <a:pt x="930" y="251"/>
                    <a:pt x="930" y="156"/>
                  </a:cubicBezTo>
                  <a:cubicBezTo>
                    <a:pt x="930" y="72"/>
                    <a:pt x="846"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51;p60">
              <a:extLst>
                <a:ext uri="{FF2B5EF4-FFF2-40B4-BE49-F238E27FC236}">
                  <a16:creationId xmlns:a16="http://schemas.microsoft.com/office/drawing/2014/main" id="{A493F21C-1F51-7A4A-9471-1BE23D612CE2}"/>
                </a:ext>
              </a:extLst>
            </p:cNvPr>
            <p:cNvSpPr/>
            <p:nvPr/>
          </p:nvSpPr>
          <p:spPr>
            <a:xfrm>
              <a:off x="2097453" y="2224562"/>
              <a:ext cx="65952" cy="56416"/>
            </a:xfrm>
            <a:custGeom>
              <a:avLst/>
              <a:gdLst/>
              <a:ahLst/>
              <a:cxnLst/>
              <a:rect l="l" t="t" r="r" b="b"/>
              <a:pathLst>
                <a:path w="2061" h="1763" extrusionOk="0">
                  <a:moveTo>
                    <a:pt x="1012" y="322"/>
                  </a:moveTo>
                  <a:cubicBezTo>
                    <a:pt x="1405" y="322"/>
                    <a:pt x="1715" y="560"/>
                    <a:pt x="1715" y="858"/>
                  </a:cubicBezTo>
                  <a:cubicBezTo>
                    <a:pt x="1727" y="1096"/>
                    <a:pt x="1489" y="1250"/>
                    <a:pt x="1191" y="1405"/>
                  </a:cubicBezTo>
                  <a:cubicBezTo>
                    <a:pt x="1131" y="1435"/>
                    <a:pt x="1075" y="1450"/>
                    <a:pt x="1021" y="1450"/>
                  </a:cubicBezTo>
                  <a:cubicBezTo>
                    <a:pt x="968" y="1450"/>
                    <a:pt x="917" y="1435"/>
                    <a:pt x="870" y="1405"/>
                  </a:cubicBezTo>
                  <a:lnTo>
                    <a:pt x="846" y="1405"/>
                  </a:lnTo>
                  <a:cubicBezTo>
                    <a:pt x="548" y="1250"/>
                    <a:pt x="310" y="1096"/>
                    <a:pt x="310" y="858"/>
                  </a:cubicBezTo>
                  <a:cubicBezTo>
                    <a:pt x="310" y="560"/>
                    <a:pt x="631" y="322"/>
                    <a:pt x="1012" y="322"/>
                  </a:cubicBezTo>
                  <a:close/>
                  <a:moveTo>
                    <a:pt x="1024" y="0"/>
                  </a:moveTo>
                  <a:cubicBezTo>
                    <a:pt x="465" y="0"/>
                    <a:pt x="0" y="381"/>
                    <a:pt x="0" y="846"/>
                  </a:cubicBezTo>
                  <a:cubicBezTo>
                    <a:pt x="0" y="1310"/>
                    <a:pt x="417" y="1524"/>
                    <a:pt x="703" y="1679"/>
                  </a:cubicBezTo>
                  <a:lnTo>
                    <a:pt x="715" y="1679"/>
                  </a:lnTo>
                  <a:cubicBezTo>
                    <a:pt x="822" y="1739"/>
                    <a:pt x="929" y="1762"/>
                    <a:pt x="1024" y="1762"/>
                  </a:cubicBezTo>
                  <a:cubicBezTo>
                    <a:pt x="1131" y="1762"/>
                    <a:pt x="1239" y="1739"/>
                    <a:pt x="1346" y="1679"/>
                  </a:cubicBezTo>
                  <a:lnTo>
                    <a:pt x="1358" y="1679"/>
                  </a:lnTo>
                  <a:cubicBezTo>
                    <a:pt x="1643" y="1524"/>
                    <a:pt x="2060" y="1286"/>
                    <a:pt x="2060" y="846"/>
                  </a:cubicBezTo>
                  <a:cubicBezTo>
                    <a:pt x="2060" y="381"/>
                    <a:pt x="1596" y="0"/>
                    <a:pt x="10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52;p60">
              <a:extLst>
                <a:ext uri="{FF2B5EF4-FFF2-40B4-BE49-F238E27FC236}">
                  <a16:creationId xmlns:a16="http://schemas.microsoft.com/office/drawing/2014/main" id="{2619F703-0727-B343-AAF1-125AB597A8FD}"/>
                </a:ext>
              </a:extLst>
            </p:cNvPr>
            <p:cNvSpPr/>
            <p:nvPr/>
          </p:nvSpPr>
          <p:spPr>
            <a:xfrm>
              <a:off x="1950765" y="1964338"/>
              <a:ext cx="357792" cy="352448"/>
            </a:xfrm>
            <a:custGeom>
              <a:avLst/>
              <a:gdLst/>
              <a:ahLst/>
              <a:cxnLst/>
              <a:rect l="l" t="t" r="r" b="b"/>
              <a:pathLst>
                <a:path w="11181" h="11014" extrusionOk="0">
                  <a:moveTo>
                    <a:pt x="2155" y="346"/>
                  </a:moveTo>
                  <a:cubicBezTo>
                    <a:pt x="2429" y="357"/>
                    <a:pt x="2715" y="453"/>
                    <a:pt x="2977" y="608"/>
                  </a:cubicBezTo>
                  <a:cubicBezTo>
                    <a:pt x="3453" y="893"/>
                    <a:pt x="3822" y="1358"/>
                    <a:pt x="4025" y="1917"/>
                  </a:cubicBezTo>
                  <a:cubicBezTo>
                    <a:pt x="4049" y="2001"/>
                    <a:pt x="4060" y="2072"/>
                    <a:pt x="4072" y="2132"/>
                  </a:cubicBezTo>
                  <a:cubicBezTo>
                    <a:pt x="3930" y="2203"/>
                    <a:pt x="3763" y="2298"/>
                    <a:pt x="3620" y="2393"/>
                  </a:cubicBezTo>
                  <a:cubicBezTo>
                    <a:pt x="3584" y="2239"/>
                    <a:pt x="3537" y="2072"/>
                    <a:pt x="3477" y="1905"/>
                  </a:cubicBezTo>
                  <a:cubicBezTo>
                    <a:pt x="3275" y="1322"/>
                    <a:pt x="2929" y="846"/>
                    <a:pt x="2501" y="536"/>
                  </a:cubicBezTo>
                  <a:cubicBezTo>
                    <a:pt x="2382" y="453"/>
                    <a:pt x="2263" y="393"/>
                    <a:pt x="2155" y="346"/>
                  </a:cubicBezTo>
                  <a:close/>
                  <a:moveTo>
                    <a:pt x="1582" y="529"/>
                  </a:moveTo>
                  <a:cubicBezTo>
                    <a:pt x="2211" y="529"/>
                    <a:pt x="2889" y="1119"/>
                    <a:pt x="3203" y="2012"/>
                  </a:cubicBezTo>
                  <a:cubicBezTo>
                    <a:pt x="3275" y="2203"/>
                    <a:pt x="3322" y="2417"/>
                    <a:pt x="3346" y="2608"/>
                  </a:cubicBezTo>
                  <a:cubicBezTo>
                    <a:pt x="3048" y="2846"/>
                    <a:pt x="2775" y="3132"/>
                    <a:pt x="2501" y="3453"/>
                  </a:cubicBezTo>
                  <a:cubicBezTo>
                    <a:pt x="2239" y="3786"/>
                    <a:pt x="2001" y="4156"/>
                    <a:pt x="1798" y="4537"/>
                  </a:cubicBezTo>
                  <a:cubicBezTo>
                    <a:pt x="1251" y="4287"/>
                    <a:pt x="810" y="3786"/>
                    <a:pt x="584" y="3144"/>
                  </a:cubicBezTo>
                  <a:cubicBezTo>
                    <a:pt x="370" y="2572"/>
                    <a:pt x="370" y="1977"/>
                    <a:pt x="572" y="1465"/>
                  </a:cubicBezTo>
                  <a:cubicBezTo>
                    <a:pt x="703" y="1108"/>
                    <a:pt x="929" y="810"/>
                    <a:pt x="1203" y="608"/>
                  </a:cubicBezTo>
                  <a:cubicBezTo>
                    <a:pt x="1227" y="596"/>
                    <a:pt x="1251" y="596"/>
                    <a:pt x="1263" y="584"/>
                  </a:cubicBezTo>
                  <a:cubicBezTo>
                    <a:pt x="1366" y="547"/>
                    <a:pt x="1474" y="529"/>
                    <a:pt x="1582" y="529"/>
                  </a:cubicBezTo>
                  <a:close/>
                  <a:moveTo>
                    <a:pt x="9061" y="357"/>
                  </a:moveTo>
                  <a:lnTo>
                    <a:pt x="9061" y="357"/>
                  </a:lnTo>
                  <a:cubicBezTo>
                    <a:pt x="8930" y="417"/>
                    <a:pt x="8811" y="488"/>
                    <a:pt x="8680" y="584"/>
                  </a:cubicBezTo>
                  <a:cubicBezTo>
                    <a:pt x="8609" y="643"/>
                    <a:pt x="8585" y="727"/>
                    <a:pt x="8644" y="810"/>
                  </a:cubicBezTo>
                  <a:cubicBezTo>
                    <a:pt x="8680" y="846"/>
                    <a:pt x="8728" y="869"/>
                    <a:pt x="8787" y="869"/>
                  </a:cubicBezTo>
                  <a:cubicBezTo>
                    <a:pt x="8811" y="869"/>
                    <a:pt x="8859" y="846"/>
                    <a:pt x="8871" y="834"/>
                  </a:cubicBezTo>
                  <a:cubicBezTo>
                    <a:pt x="9134" y="647"/>
                    <a:pt x="9409" y="545"/>
                    <a:pt x="9662" y="545"/>
                  </a:cubicBezTo>
                  <a:cubicBezTo>
                    <a:pt x="9764" y="545"/>
                    <a:pt x="9862" y="561"/>
                    <a:pt x="9954" y="596"/>
                  </a:cubicBezTo>
                  <a:cubicBezTo>
                    <a:pt x="9978" y="596"/>
                    <a:pt x="10002" y="608"/>
                    <a:pt x="10037" y="631"/>
                  </a:cubicBezTo>
                  <a:cubicBezTo>
                    <a:pt x="10311" y="822"/>
                    <a:pt x="10526" y="1119"/>
                    <a:pt x="10657" y="1477"/>
                  </a:cubicBezTo>
                  <a:cubicBezTo>
                    <a:pt x="10847" y="1989"/>
                    <a:pt x="10835" y="2584"/>
                    <a:pt x="10645" y="3155"/>
                  </a:cubicBezTo>
                  <a:cubicBezTo>
                    <a:pt x="10418" y="3775"/>
                    <a:pt x="9978" y="4298"/>
                    <a:pt x="9418" y="4548"/>
                  </a:cubicBezTo>
                  <a:cubicBezTo>
                    <a:pt x="9228" y="4167"/>
                    <a:pt x="8990" y="3810"/>
                    <a:pt x="8728" y="3465"/>
                  </a:cubicBezTo>
                  <a:cubicBezTo>
                    <a:pt x="8454" y="3144"/>
                    <a:pt x="8168" y="2858"/>
                    <a:pt x="7870" y="2620"/>
                  </a:cubicBezTo>
                  <a:cubicBezTo>
                    <a:pt x="7906" y="2429"/>
                    <a:pt x="7954" y="2215"/>
                    <a:pt x="8025" y="2024"/>
                  </a:cubicBezTo>
                  <a:cubicBezTo>
                    <a:pt x="8109" y="1774"/>
                    <a:pt x="8251" y="1536"/>
                    <a:pt x="8394" y="1310"/>
                  </a:cubicBezTo>
                  <a:cubicBezTo>
                    <a:pt x="8454" y="1239"/>
                    <a:pt x="8430" y="1131"/>
                    <a:pt x="8371" y="1084"/>
                  </a:cubicBezTo>
                  <a:cubicBezTo>
                    <a:pt x="8340" y="1062"/>
                    <a:pt x="8309" y="1053"/>
                    <a:pt x="8278" y="1053"/>
                  </a:cubicBezTo>
                  <a:cubicBezTo>
                    <a:pt x="8225" y="1053"/>
                    <a:pt x="8175" y="1081"/>
                    <a:pt x="8144" y="1119"/>
                  </a:cubicBezTo>
                  <a:cubicBezTo>
                    <a:pt x="7966" y="1358"/>
                    <a:pt x="7835" y="1620"/>
                    <a:pt x="7728" y="1905"/>
                  </a:cubicBezTo>
                  <a:cubicBezTo>
                    <a:pt x="7668" y="2072"/>
                    <a:pt x="7620" y="2227"/>
                    <a:pt x="7597" y="2393"/>
                  </a:cubicBezTo>
                  <a:cubicBezTo>
                    <a:pt x="7442" y="2286"/>
                    <a:pt x="7299" y="2203"/>
                    <a:pt x="7132" y="2132"/>
                  </a:cubicBezTo>
                  <a:cubicBezTo>
                    <a:pt x="7156" y="2060"/>
                    <a:pt x="7180" y="1977"/>
                    <a:pt x="7204" y="1917"/>
                  </a:cubicBezTo>
                  <a:cubicBezTo>
                    <a:pt x="7418" y="1358"/>
                    <a:pt x="7787" y="893"/>
                    <a:pt x="8251" y="608"/>
                  </a:cubicBezTo>
                  <a:cubicBezTo>
                    <a:pt x="8513" y="465"/>
                    <a:pt x="8787" y="369"/>
                    <a:pt x="9061" y="357"/>
                  </a:cubicBezTo>
                  <a:close/>
                  <a:moveTo>
                    <a:pt x="5620" y="2072"/>
                  </a:moveTo>
                  <a:cubicBezTo>
                    <a:pt x="6632" y="2072"/>
                    <a:pt x="7680" y="2655"/>
                    <a:pt x="8502" y="3667"/>
                  </a:cubicBezTo>
                  <a:cubicBezTo>
                    <a:pt x="9311" y="4679"/>
                    <a:pt x="9775" y="5965"/>
                    <a:pt x="9775" y="7204"/>
                  </a:cubicBezTo>
                  <a:cubicBezTo>
                    <a:pt x="9764" y="7656"/>
                    <a:pt x="9645" y="8085"/>
                    <a:pt x="9418" y="8466"/>
                  </a:cubicBezTo>
                  <a:cubicBezTo>
                    <a:pt x="9121" y="8454"/>
                    <a:pt x="8834" y="8450"/>
                    <a:pt x="8581" y="8450"/>
                  </a:cubicBezTo>
                  <a:cubicBezTo>
                    <a:pt x="8076" y="8450"/>
                    <a:pt x="7708" y="8466"/>
                    <a:pt x="7668" y="8466"/>
                  </a:cubicBezTo>
                  <a:cubicBezTo>
                    <a:pt x="7573" y="8466"/>
                    <a:pt x="7501" y="8549"/>
                    <a:pt x="7513" y="8632"/>
                  </a:cubicBezTo>
                  <a:cubicBezTo>
                    <a:pt x="7513" y="8721"/>
                    <a:pt x="7585" y="8788"/>
                    <a:pt x="7662" y="8788"/>
                  </a:cubicBezTo>
                  <a:cubicBezTo>
                    <a:pt x="7668" y="8788"/>
                    <a:pt x="7674" y="8788"/>
                    <a:pt x="7680" y="8787"/>
                  </a:cubicBezTo>
                  <a:cubicBezTo>
                    <a:pt x="7688" y="8787"/>
                    <a:pt x="8003" y="8771"/>
                    <a:pt x="8455" y="8771"/>
                  </a:cubicBezTo>
                  <a:cubicBezTo>
                    <a:pt x="8681" y="8771"/>
                    <a:pt x="8942" y="8775"/>
                    <a:pt x="9216" y="8787"/>
                  </a:cubicBezTo>
                  <a:cubicBezTo>
                    <a:pt x="9144" y="8882"/>
                    <a:pt x="9061" y="8978"/>
                    <a:pt x="8978" y="9085"/>
                  </a:cubicBezTo>
                  <a:lnTo>
                    <a:pt x="8740" y="9323"/>
                  </a:lnTo>
                  <a:cubicBezTo>
                    <a:pt x="7990" y="9109"/>
                    <a:pt x="7394" y="9001"/>
                    <a:pt x="7370" y="8990"/>
                  </a:cubicBezTo>
                  <a:cubicBezTo>
                    <a:pt x="7362" y="8988"/>
                    <a:pt x="7354" y="8988"/>
                    <a:pt x="7346" y="8988"/>
                  </a:cubicBezTo>
                  <a:cubicBezTo>
                    <a:pt x="7261" y="8988"/>
                    <a:pt x="7191" y="9044"/>
                    <a:pt x="7180" y="9120"/>
                  </a:cubicBezTo>
                  <a:cubicBezTo>
                    <a:pt x="7156" y="9216"/>
                    <a:pt x="7216" y="9299"/>
                    <a:pt x="7311" y="9323"/>
                  </a:cubicBezTo>
                  <a:cubicBezTo>
                    <a:pt x="7323" y="9323"/>
                    <a:pt x="7799" y="9406"/>
                    <a:pt x="8418" y="9573"/>
                  </a:cubicBezTo>
                  <a:cubicBezTo>
                    <a:pt x="7990" y="9871"/>
                    <a:pt x="7478" y="10109"/>
                    <a:pt x="6894" y="10240"/>
                  </a:cubicBezTo>
                  <a:cubicBezTo>
                    <a:pt x="6918" y="10192"/>
                    <a:pt x="6966" y="10168"/>
                    <a:pt x="6989" y="10121"/>
                  </a:cubicBezTo>
                  <a:cubicBezTo>
                    <a:pt x="7037" y="10049"/>
                    <a:pt x="7025" y="9942"/>
                    <a:pt x="6954" y="9894"/>
                  </a:cubicBezTo>
                  <a:cubicBezTo>
                    <a:pt x="6924" y="9882"/>
                    <a:pt x="6892" y="9875"/>
                    <a:pt x="6862" y="9875"/>
                  </a:cubicBezTo>
                  <a:cubicBezTo>
                    <a:pt x="6808" y="9875"/>
                    <a:pt x="6758" y="9896"/>
                    <a:pt x="6727" y="9942"/>
                  </a:cubicBezTo>
                  <a:cubicBezTo>
                    <a:pt x="6608" y="10109"/>
                    <a:pt x="6430" y="10216"/>
                    <a:pt x="6216" y="10216"/>
                  </a:cubicBezTo>
                  <a:cubicBezTo>
                    <a:pt x="6096" y="10216"/>
                    <a:pt x="6001" y="10180"/>
                    <a:pt x="5894" y="10109"/>
                  </a:cubicBezTo>
                  <a:cubicBezTo>
                    <a:pt x="5811" y="10055"/>
                    <a:pt x="5712" y="10028"/>
                    <a:pt x="5616" y="10028"/>
                  </a:cubicBezTo>
                  <a:cubicBezTo>
                    <a:pt x="5519" y="10028"/>
                    <a:pt x="5424" y="10055"/>
                    <a:pt x="5346" y="10109"/>
                  </a:cubicBezTo>
                  <a:cubicBezTo>
                    <a:pt x="5239" y="10168"/>
                    <a:pt x="5132" y="10216"/>
                    <a:pt x="5013" y="10216"/>
                  </a:cubicBezTo>
                  <a:cubicBezTo>
                    <a:pt x="4811" y="10216"/>
                    <a:pt x="4632" y="10109"/>
                    <a:pt x="4513" y="9942"/>
                  </a:cubicBezTo>
                  <a:cubicBezTo>
                    <a:pt x="4482" y="9896"/>
                    <a:pt x="4427" y="9875"/>
                    <a:pt x="4373" y="9875"/>
                  </a:cubicBezTo>
                  <a:cubicBezTo>
                    <a:pt x="4343" y="9875"/>
                    <a:pt x="4312" y="9882"/>
                    <a:pt x="4287" y="9894"/>
                  </a:cubicBezTo>
                  <a:cubicBezTo>
                    <a:pt x="4215" y="9942"/>
                    <a:pt x="4203" y="10049"/>
                    <a:pt x="4239" y="10121"/>
                  </a:cubicBezTo>
                  <a:cubicBezTo>
                    <a:pt x="4275" y="10168"/>
                    <a:pt x="4299" y="10216"/>
                    <a:pt x="4346" y="10240"/>
                  </a:cubicBezTo>
                  <a:cubicBezTo>
                    <a:pt x="3763" y="10109"/>
                    <a:pt x="3263" y="9882"/>
                    <a:pt x="2810" y="9573"/>
                  </a:cubicBezTo>
                  <a:cubicBezTo>
                    <a:pt x="3441" y="9406"/>
                    <a:pt x="3918" y="9323"/>
                    <a:pt x="3930" y="9323"/>
                  </a:cubicBezTo>
                  <a:cubicBezTo>
                    <a:pt x="4025" y="9299"/>
                    <a:pt x="4072" y="9216"/>
                    <a:pt x="4060" y="9120"/>
                  </a:cubicBezTo>
                  <a:cubicBezTo>
                    <a:pt x="4050" y="9044"/>
                    <a:pt x="3969" y="8988"/>
                    <a:pt x="3892" y="8988"/>
                  </a:cubicBezTo>
                  <a:cubicBezTo>
                    <a:pt x="3884" y="8988"/>
                    <a:pt x="3877" y="8988"/>
                    <a:pt x="3870" y="8990"/>
                  </a:cubicBezTo>
                  <a:cubicBezTo>
                    <a:pt x="3822" y="8990"/>
                    <a:pt x="3227" y="9109"/>
                    <a:pt x="2501" y="9323"/>
                  </a:cubicBezTo>
                  <a:cubicBezTo>
                    <a:pt x="2406" y="9240"/>
                    <a:pt x="2334" y="9168"/>
                    <a:pt x="2263" y="9085"/>
                  </a:cubicBezTo>
                  <a:cubicBezTo>
                    <a:pt x="2167" y="8990"/>
                    <a:pt x="2096" y="8882"/>
                    <a:pt x="2025" y="8787"/>
                  </a:cubicBezTo>
                  <a:cubicBezTo>
                    <a:pt x="2298" y="8775"/>
                    <a:pt x="2558" y="8771"/>
                    <a:pt x="2783" y="8771"/>
                  </a:cubicBezTo>
                  <a:cubicBezTo>
                    <a:pt x="3232" y="8771"/>
                    <a:pt x="3545" y="8787"/>
                    <a:pt x="3560" y="8787"/>
                  </a:cubicBezTo>
                  <a:cubicBezTo>
                    <a:pt x="3644" y="8787"/>
                    <a:pt x="3715" y="8728"/>
                    <a:pt x="3715" y="8632"/>
                  </a:cubicBezTo>
                  <a:cubicBezTo>
                    <a:pt x="3715" y="8549"/>
                    <a:pt x="3656" y="8466"/>
                    <a:pt x="3572" y="8466"/>
                  </a:cubicBezTo>
                  <a:cubicBezTo>
                    <a:pt x="3533" y="8466"/>
                    <a:pt x="3160" y="8450"/>
                    <a:pt x="2651" y="8450"/>
                  </a:cubicBezTo>
                  <a:cubicBezTo>
                    <a:pt x="2396" y="8450"/>
                    <a:pt x="2108" y="8454"/>
                    <a:pt x="1810" y="8466"/>
                  </a:cubicBezTo>
                  <a:cubicBezTo>
                    <a:pt x="1596" y="8073"/>
                    <a:pt x="1477" y="7632"/>
                    <a:pt x="1477" y="7204"/>
                  </a:cubicBezTo>
                  <a:cubicBezTo>
                    <a:pt x="1477" y="5965"/>
                    <a:pt x="1929" y="4679"/>
                    <a:pt x="2751" y="3667"/>
                  </a:cubicBezTo>
                  <a:cubicBezTo>
                    <a:pt x="3572" y="2655"/>
                    <a:pt x="4608" y="2072"/>
                    <a:pt x="5620" y="2072"/>
                  </a:cubicBezTo>
                  <a:close/>
                  <a:moveTo>
                    <a:pt x="5605" y="10335"/>
                  </a:moveTo>
                  <a:cubicBezTo>
                    <a:pt x="5641" y="10335"/>
                    <a:pt x="5680" y="10347"/>
                    <a:pt x="5715" y="10371"/>
                  </a:cubicBezTo>
                  <a:cubicBezTo>
                    <a:pt x="5858" y="10478"/>
                    <a:pt x="6037" y="10525"/>
                    <a:pt x="6216" y="10525"/>
                  </a:cubicBezTo>
                  <a:cubicBezTo>
                    <a:pt x="6311" y="10525"/>
                    <a:pt x="6394" y="10502"/>
                    <a:pt x="6477" y="10478"/>
                  </a:cubicBezTo>
                  <a:lnTo>
                    <a:pt x="6477" y="10478"/>
                  </a:lnTo>
                  <a:cubicBezTo>
                    <a:pt x="6204" y="10644"/>
                    <a:pt x="5906" y="10716"/>
                    <a:pt x="5608" y="10716"/>
                  </a:cubicBezTo>
                  <a:cubicBezTo>
                    <a:pt x="5311" y="10716"/>
                    <a:pt x="5013" y="10644"/>
                    <a:pt x="4751" y="10478"/>
                  </a:cubicBezTo>
                  <a:lnTo>
                    <a:pt x="4751" y="10478"/>
                  </a:lnTo>
                  <a:cubicBezTo>
                    <a:pt x="4834" y="10502"/>
                    <a:pt x="4918" y="10525"/>
                    <a:pt x="5001" y="10525"/>
                  </a:cubicBezTo>
                  <a:cubicBezTo>
                    <a:pt x="5180" y="10525"/>
                    <a:pt x="5358" y="10478"/>
                    <a:pt x="5513" y="10371"/>
                  </a:cubicBezTo>
                  <a:cubicBezTo>
                    <a:pt x="5537" y="10347"/>
                    <a:pt x="5570" y="10335"/>
                    <a:pt x="5605" y="10335"/>
                  </a:cubicBezTo>
                  <a:close/>
                  <a:moveTo>
                    <a:pt x="2035" y="1"/>
                  </a:moveTo>
                  <a:cubicBezTo>
                    <a:pt x="1822" y="1"/>
                    <a:pt x="1610" y="39"/>
                    <a:pt x="1405" y="119"/>
                  </a:cubicBezTo>
                  <a:cubicBezTo>
                    <a:pt x="846" y="310"/>
                    <a:pt x="429" y="738"/>
                    <a:pt x="215" y="1358"/>
                  </a:cubicBezTo>
                  <a:cubicBezTo>
                    <a:pt x="0" y="1929"/>
                    <a:pt x="0" y="2620"/>
                    <a:pt x="227" y="3239"/>
                  </a:cubicBezTo>
                  <a:cubicBezTo>
                    <a:pt x="477" y="3953"/>
                    <a:pt x="989" y="4537"/>
                    <a:pt x="1608" y="4822"/>
                  </a:cubicBezTo>
                  <a:cubicBezTo>
                    <a:pt x="1263" y="5584"/>
                    <a:pt x="1084" y="6406"/>
                    <a:pt x="1084" y="7204"/>
                  </a:cubicBezTo>
                  <a:cubicBezTo>
                    <a:pt x="1084" y="7632"/>
                    <a:pt x="1191" y="8085"/>
                    <a:pt x="1382" y="8489"/>
                  </a:cubicBezTo>
                  <a:cubicBezTo>
                    <a:pt x="953" y="8513"/>
                    <a:pt x="524" y="8561"/>
                    <a:pt x="167" y="8644"/>
                  </a:cubicBezTo>
                  <a:cubicBezTo>
                    <a:pt x="72" y="8668"/>
                    <a:pt x="36" y="8751"/>
                    <a:pt x="48" y="8847"/>
                  </a:cubicBezTo>
                  <a:cubicBezTo>
                    <a:pt x="60" y="8918"/>
                    <a:pt x="131" y="8966"/>
                    <a:pt x="215" y="8966"/>
                  </a:cubicBezTo>
                  <a:lnTo>
                    <a:pt x="239" y="8966"/>
                  </a:lnTo>
                  <a:cubicBezTo>
                    <a:pt x="608" y="8870"/>
                    <a:pt x="1084" y="8823"/>
                    <a:pt x="1560" y="8799"/>
                  </a:cubicBezTo>
                  <a:cubicBezTo>
                    <a:pt x="1667" y="8978"/>
                    <a:pt x="1798" y="9144"/>
                    <a:pt x="1953" y="9287"/>
                  </a:cubicBezTo>
                  <a:lnTo>
                    <a:pt x="2072" y="9406"/>
                  </a:lnTo>
                  <a:cubicBezTo>
                    <a:pt x="1667" y="9525"/>
                    <a:pt x="1239" y="9680"/>
                    <a:pt x="834" y="9859"/>
                  </a:cubicBezTo>
                  <a:cubicBezTo>
                    <a:pt x="762" y="9882"/>
                    <a:pt x="715" y="9990"/>
                    <a:pt x="762" y="10061"/>
                  </a:cubicBezTo>
                  <a:cubicBezTo>
                    <a:pt x="786" y="10121"/>
                    <a:pt x="846" y="10156"/>
                    <a:pt x="905" y="10156"/>
                  </a:cubicBezTo>
                  <a:cubicBezTo>
                    <a:pt x="929" y="10156"/>
                    <a:pt x="953" y="10156"/>
                    <a:pt x="965" y="10132"/>
                  </a:cubicBezTo>
                  <a:cubicBezTo>
                    <a:pt x="1417" y="9942"/>
                    <a:pt x="1905" y="9775"/>
                    <a:pt x="2358" y="9644"/>
                  </a:cubicBezTo>
                  <a:cubicBezTo>
                    <a:pt x="2870" y="10061"/>
                    <a:pt x="3501" y="10359"/>
                    <a:pt x="4227" y="10525"/>
                  </a:cubicBezTo>
                  <a:cubicBezTo>
                    <a:pt x="4596" y="10835"/>
                    <a:pt x="5073" y="11014"/>
                    <a:pt x="5573" y="11014"/>
                  </a:cubicBezTo>
                  <a:cubicBezTo>
                    <a:pt x="6061" y="11014"/>
                    <a:pt x="6537" y="10835"/>
                    <a:pt x="6906" y="10525"/>
                  </a:cubicBezTo>
                  <a:cubicBezTo>
                    <a:pt x="7620" y="10359"/>
                    <a:pt x="8263" y="10061"/>
                    <a:pt x="8787" y="9644"/>
                  </a:cubicBezTo>
                  <a:cubicBezTo>
                    <a:pt x="9240" y="9775"/>
                    <a:pt x="9740" y="9942"/>
                    <a:pt x="10168" y="10132"/>
                  </a:cubicBezTo>
                  <a:cubicBezTo>
                    <a:pt x="10180" y="10156"/>
                    <a:pt x="10216" y="10156"/>
                    <a:pt x="10228" y="10156"/>
                  </a:cubicBezTo>
                  <a:cubicBezTo>
                    <a:pt x="10287" y="10156"/>
                    <a:pt x="10347" y="10121"/>
                    <a:pt x="10371" y="10061"/>
                  </a:cubicBezTo>
                  <a:cubicBezTo>
                    <a:pt x="10407" y="9990"/>
                    <a:pt x="10371" y="9882"/>
                    <a:pt x="10299" y="9859"/>
                  </a:cubicBezTo>
                  <a:cubicBezTo>
                    <a:pt x="9918" y="9680"/>
                    <a:pt x="9478" y="9525"/>
                    <a:pt x="9061" y="9406"/>
                  </a:cubicBezTo>
                  <a:lnTo>
                    <a:pt x="9180" y="9287"/>
                  </a:lnTo>
                  <a:cubicBezTo>
                    <a:pt x="9335" y="9144"/>
                    <a:pt x="9466" y="8966"/>
                    <a:pt x="9573" y="8799"/>
                  </a:cubicBezTo>
                  <a:cubicBezTo>
                    <a:pt x="10049" y="8823"/>
                    <a:pt x="10526" y="8870"/>
                    <a:pt x="10895" y="8966"/>
                  </a:cubicBezTo>
                  <a:lnTo>
                    <a:pt x="10930" y="8966"/>
                  </a:lnTo>
                  <a:cubicBezTo>
                    <a:pt x="11002" y="8966"/>
                    <a:pt x="11061" y="8918"/>
                    <a:pt x="11085" y="8847"/>
                  </a:cubicBezTo>
                  <a:cubicBezTo>
                    <a:pt x="11133" y="8751"/>
                    <a:pt x="11085" y="8680"/>
                    <a:pt x="11002" y="8644"/>
                  </a:cubicBezTo>
                  <a:cubicBezTo>
                    <a:pt x="10645" y="8573"/>
                    <a:pt x="10216" y="8513"/>
                    <a:pt x="9775" y="8489"/>
                  </a:cubicBezTo>
                  <a:cubicBezTo>
                    <a:pt x="9978" y="8085"/>
                    <a:pt x="10073" y="7644"/>
                    <a:pt x="10073" y="7204"/>
                  </a:cubicBezTo>
                  <a:cubicBezTo>
                    <a:pt x="10073" y="6406"/>
                    <a:pt x="9895" y="5584"/>
                    <a:pt x="9561" y="4822"/>
                  </a:cubicBezTo>
                  <a:cubicBezTo>
                    <a:pt x="10168" y="4525"/>
                    <a:pt x="10692" y="3941"/>
                    <a:pt x="10942" y="3239"/>
                  </a:cubicBezTo>
                  <a:cubicBezTo>
                    <a:pt x="11169" y="2608"/>
                    <a:pt x="11180" y="1929"/>
                    <a:pt x="10954" y="1358"/>
                  </a:cubicBezTo>
                  <a:cubicBezTo>
                    <a:pt x="10728" y="762"/>
                    <a:pt x="10311" y="334"/>
                    <a:pt x="9764" y="119"/>
                  </a:cubicBezTo>
                  <a:cubicBezTo>
                    <a:pt x="9561" y="49"/>
                    <a:pt x="9352" y="14"/>
                    <a:pt x="9141" y="14"/>
                  </a:cubicBezTo>
                  <a:cubicBezTo>
                    <a:pt x="8782" y="14"/>
                    <a:pt x="8418" y="115"/>
                    <a:pt x="8073" y="310"/>
                  </a:cubicBezTo>
                  <a:cubicBezTo>
                    <a:pt x="7537" y="631"/>
                    <a:pt x="7120" y="1155"/>
                    <a:pt x="6882" y="1786"/>
                  </a:cubicBezTo>
                  <a:cubicBezTo>
                    <a:pt x="6858" y="1846"/>
                    <a:pt x="6835" y="1905"/>
                    <a:pt x="6823" y="1977"/>
                  </a:cubicBezTo>
                  <a:cubicBezTo>
                    <a:pt x="6418" y="1810"/>
                    <a:pt x="6001" y="1727"/>
                    <a:pt x="5584" y="1727"/>
                  </a:cubicBezTo>
                  <a:cubicBezTo>
                    <a:pt x="5168" y="1727"/>
                    <a:pt x="4763" y="1822"/>
                    <a:pt x="4346" y="1977"/>
                  </a:cubicBezTo>
                  <a:cubicBezTo>
                    <a:pt x="4334" y="1917"/>
                    <a:pt x="4299" y="1858"/>
                    <a:pt x="4287" y="1786"/>
                  </a:cubicBezTo>
                  <a:cubicBezTo>
                    <a:pt x="4060" y="1143"/>
                    <a:pt x="3632" y="619"/>
                    <a:pt x="3096" y="310"/>
                  </a:cubicBezTo>
                  <a:cubicBezTo>
                    <a:pt x="2753" y="109"/>
                    <a:pt x="2392" y="1"/>
                    <a:pt x="20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Down Arrow 27">
            <a:extLst>
              <a:ext uri="{FF2B5EF4-FFF2-40B4-BE49-F238E27FC236}">
                <a16:creationId xmlns:a16="http://schemas.microsoft.com/office/drawing/2014/main" id="{8A46D7B6-0BB8-1947-8B6B-0F0BE2F53D52}"/>
              </a:ext>
            </a:extLst>
          </p:cNvPr>
          <p:cNvSpPr/>
          <p:nvPr/>
        </p:nvSpPr>
        <p:spPr>
          <a:xfrm>
            <a:off x="9982485" y="3060974"/>
            <a:ext cx="581404" cy="1171575"/>
          </a:xfrm>
          <a:prstGeom prst="downArrow">
            <a:avLst/>
          </a:prstGeom>
          <a:solidFill>
            <a:srgbClr val="65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352C954-D9D6-B944-BD38-0F725A395562}"/>
              </a:ext>
            </a:extLst>
          </p:cNvPr>
          <p:cNvSpPr txBox="1"/>
          <p:nvPr/>
        </p:nvSpPr>
        <p:spPr>
          <a:xfrm>
            <a:off x="9547668" y="4679992"/>
            <a:ext cx="1451038" cy="369332"/>
          </a:xfrm>
          <a:prstGeom prst="rect">
            <a:avLst/>
          </a:prstGeom>
          <a:noFill/>
        </p:spPr>
        <p:txBody>
          <a:bodyPr wrap="none" rtlCol="0">
            <a:spAutoFit/>
          </a:bodyPr>
          <a:lstStyle/>
          <a:p>
            <a:r>
              <a:rPr lang="en-US"/>
              <a:t>HIT = TRUE</a:t>
            </a:r>
          </a:p>
        </p:txBody>
      </p:sp>
      <p:sp>
        <p:nvSpPr>
          <p:cNvPr id="30" name="TextBox 29">
            <a:extLst>
              <a:ext uri="{FF2B5EF4-FFF2-40B4-BE49-F238E27FC236}">
                <a16:creationId xmlns:a16="http://schemas.microsoft.com/office/drawing/2014/main" id="{0A8488FD-3ADF-6342-A0F4-D7D9F86C3BCE}"/>
              </a:ext>
            </a:extLst>
          </p:cNvPr>
          <p:cNvSpPr txBox="1"/>
          <p:nvPr/>
        </p:nvSpPr>
        <p:spPr>
          <a:xfrm>
            <a:off x="8724526" y="5987018"/>
            <a:ext cx="3097323" cy="369332"/>
          </a:xfrm>
          <a:prstGeom prst="rect">
            <a:avLst/>
          </a:prstGeom>
          <a:noFill/>
        </p:spPr>
        <p:txBody>
          <a:bodyPr wrap="none" rtlCol="0">
            <a:spAutoFit/>
          </a:bodyPr>
          <a:lstStyle/>
          <a:p>
            <a:r>
              <a:rPr lang="en-US"/>
              <a:t>Sensitivity: 1/1 = 100%</a:t>
            </a:r>
          </a:p>
        </p:txBody>
      </p:sp>
      <p:sp>
        <p:nvSpPr>
          <p:cNvPr id="15" name="Down Arrow 14">
            <a:extLst>
              <a:ext uri="{FF2B5EF4-FFF2-40B4-BE49-F238E27FC236}">
                <a16:creationId xmlns:a16="http://schemas.microsoft.com/office/drawing/2014/main" id="{1B9CCACE-1502-E34E-BC77-7EA65C89F233}"/>
              </a:ext>
            </a:extLst>
          </p:cNvPr>
          <p:cNvSpPr/>
          <p:nvPr/>
        </p:nvSpPr>
        <p:spPr>
          <a:xfrm>
            <a:off x="1998589" y="3097385"/>
            <a:ext cx="581404" cy="1171575"/>
          </a:xfrm>
          <a:prstGeom prst="downArrow">
            <a:avLst/>
          </a:prstGeom>
          <a:solidFill>
            <a:srgbClr val="657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BDB8D6-7EB4-0D4C-9669-B63F4C413960}"/>
              </a:ext>
            </a:extLst>
          </p:cNvPr>
          <p:cNvSpPr txBox="1"/>
          <p:nvPr/>
        </p:nvSpPr>
        <p:spPr>
          <a:xfrm>
            <a:off x="1310498" y="4679992"/>
            <a:ext cx="1957587" cy="369332"/>
          </a:xfrm>
          <a:prstGeom prst="rect">
            <a:avLst/>
          </a:prstGeom>
          <a:noFill/>
        </p:spPr>
        <p:txBody>
          <a:bodyPr wrap="none" rtlCol="0">
            <a:spAutoFit/>
          </a:bodyPr>
          <a:lstStyle/>
          <a:p>
            <a:r>
              <a:rPr lang="en-US"/>
              <a:t>ID_BL_DOTS = 1</a:t>
            </a:r>
          </a:p>
        </p:txBody>
      </p:sp>
      <p:sp>
        <p:nvSpPr>
          <p:cNvPr id="22" name="TextBox 21">
            <a:extLst>
              <a:ext uri="{FF2B5EF4-FFF2-40B4-BE49-F238E27FC236}">
                <a16:creationId xmlns:a16="http://schemas.microsoft.com/office/drawing/2014/main" id="{78536950-08ED-E84C-B22F-AB0144DFBC3B}"/>
              </a:ext>
            </a:extLst>
          </p:cNvPr>
          <p:cNvSpPr txBox="1"/>
          <p:nvPr/>
        </p:nvSpPr>
        <p:spPr>
          <a:xfrm>
            <a:off x="740630" y="5954564"/>
            <a:ext cx="3097323" cy="369332"/>
          </a:xfrm>
          <a:prstGeom prst="rect">
            <a:avLst/>
          </a:prstGeom>
          <a:noFill/>
        </p:spPr>
        <p:txBody>
          <a:bodyPr wrap="none" rtlCol="0">
            <a:spAutoFit/>
          </a:bodyPr>
          <a:lstStyle/>
          <a:p>
            <a:r>
              <a:rPr lang="en-US"/>
              <a:t>Sample status: Negative</a:t>
            </a:r>
          </a:p>
        </p:txBody>
      </p:sp>
      <p:grpSp>
        <p:nvGrpSpPr>
          <p:cNvPr id="23" name="Group 22">
            <a:extLst>
              <a:ext uri="{FF2B5EF4-FFF2-40B4-BE49-F238E27FC236}">
                <a16:creationId xmlns:a16="http://schemas.microsoft.com/office/drawing/2014/main" id="{E870F4A3-CCB6-D145-943A-5D70633B4C94}"/>
              </a:ext>
            </a:extLst>
          </p:cNvPr>
          <p:cNvGrpSpPr/>
          <p:nvPr/>
        </p:nvGrpSpPr>
        <p:grpSpPr>
          <a:xfrm>
            <a:off x="845783" y="1549018"/>
            <a:ext cx="2887017" cy="1404000"/>
            <a:chOff x="1104349" y="1480583"/>
            <a:chExt cx="2887017" cy="1404000"/>
          </a:xfrm>
        </p:grpSpPr>
        <p:grpSp>
          <p:nvGrpSpPr>
            <p:cNvPr id="4" name="Google Shape;5729;p56">
              <a:extLst>
                <a:ext uri="{FF2B5EF4-FFF2-40B4-BE49-F238E27FC236}">
                  <a16:creationId xmlns:a16="http://schemas.microsoft.com/office/drawing/2014/main" id="{1C27FF1F-E69D-5C4C-A1FC-49153E07BB01}"/>
                </a:ext>
              </a:extLst>
            </p:cNvPr>
            <p:cNvGrpSpPr>
              <a:grpSpLocks noChangeAspect="1"/>
            </p:cNvGrpSpPr>
            <p:nvPr/>
          </p:nvGrpSpPr>
          <p:grpSpPr>
            <a:xfrm>
              <a:off x="2865200" y="1480583"/>
              <a:ext cx="1126166" cy="1404000"/>
              <a:chOff x="8007400" y="2902278"/>
              <a:chExt cx="285230" cy="355597"/>
            </a:xfrm>
          </p:grpSpPr>
          <p:sp>
            <p:nvSpPr>
              <p:cNvPr id="5" name="Google Shape;5730;p56">
                <a:extLst>
                  <a:ext uri="{FF2B5EF4-FFF2-40B4-BE49-F238E27FC236}">
                    <a16:creationId xmlns:a16="http://schemas.microsoft.com/office/drawing/2014/main" id="{B810371B-2633-E146-B7B1-FBE7354B54B5}"/>
                  </a:ext>
                </a:extLst>
              </p:cNvPr>
              <p:cNvSpPr/>
              <p:nvPr/>
            </p:nvSpPr>
            <p:spPr>
              <a:xfrm>
                <a:off x="8134820" y="3165305"/>
                <a:ext cx="39851" cy="39851"/>
              </a:xfrm>
              <a:custGeom>
                <a:avLst/>
                <a:gdLst/>
                <a:ahLst/>
                <a:cxnLst/>
                <a:rect l="l" t="t" r="r" b="b"/>
                <a:pathLst>
                  <a:path w="1251" h="1251" extrusionOk="0">
                    <a:moveTo>
                      <a:pt x="632" y="310"/>
                    </a:moveTo>
                    <a:cubicBezTo>
                      <a:pt x="799" y="310"/>
                      <a:pt x="930" y="441"/>
                      <a:pt x="930" y="608"/>
                    </a:cubicBezTo>
                    <a:cubicBezTo>
                      <a:pt x="930" y="775"/>
                      <a:pt x="799" y="906"/>
                      <a:pt x="632" y="906"/>
                    </a:cubicBezTo>
                    <a:cubicBezTo>
                      <a:pt x="465" y="906"/>
                      <a:pt x="334" y="775"/>
                      <a:pt x="334" y="608"/>
                    </a:cubicBezTo>
                    <a:cubicBezTo>
                      <a:pt x="334" y="441"/>
                      <a:pt x="465" y="310"/>
                      <a:pt x="632" y="310"/>
                    </a:cubicBezTo>
                    <a:close/>
                    <a:moveTo>
                      <a:pt x="632" y="1"/>
                    </a:moveTo>
                    <a:cubicBezTo>
                      <a:pt x="287" y="1"/>
                      <a:pt x="1" y="275"/>
                      <a:pt x="1" y="620"/>
                    </a:cubicBezTo>
                    <a:cubicBezTo>
                      <a:pt x="1" y="965"/>
                      <a:pt x="287" y="1251"/>
                      <a:pt x="632" y="1251"/>
                    </a:cubicBezTo>
                    <a:cubicBezTo>
                      <a:pt x="977" y="1251"/>
                      <a:pt x="1251" y="965"/>
                      <a:pt x="1251" y="620"/>
                    </a:cubicBezTo>
                    <a:cubicBezTo>
                      <a:pt x="1251" y="275"/>
                      <a:pt x="977" y="1"/>
                      <a:pt x="6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31;p56">
                <a:extLst>
                  <a:ext uri="{FF2B5EF4-FFF2-40B4-BE49-F238E27FC236}">
                    <a16:creationId xmlns:a16="http://schemas.microsoft.com/office/drawing/2014/main" id="{DE0B05DE-AF25-3742-A4CB-8C2FC1170F1F}"/>
                  </a:ext>
                </a:extLst>
              </p:cNvPr>
              <p:cNvSpPr/>
              <p:nvPr/>
            </p:nvSpPr>
            <p:spPr>
              <a:xfrm>
                <a:off x="8007400" y="2902278"/>
                <a:ext cx="285230" cy="355597"/>
              </a:xfrm>
              <a:custGeom>
                <a:avLst/>
                <a:gdLst/>
                <a:ahLst/>
                <a:cxnLst/>
                <a:rect l="l" t="t" r="r" b="b"/>
                <a:pathLst>
                  <a:path w="8954" h="11163" extrusionOk="0">
                    <a:moveTo>
                      <a:pt x="6528" y="337"/>
                    </a:moveTo>
                    <a:cubicBezTo>
                      <a:pt x="6549" y="337"/>
                      <a:pt x="6573" y="346"/>
                      <a:pt x="6596" y="364"/>
                    </a:cubicBezTo>
                    <a:lnTo>
                      <a:pt x="7632" y="1412"/>
                    </a:lnTo>
                    <a:cubicBezTo>
                      <a:pt x="7668" y="1435"/>
                      <a:pt x="7668" y="1483"/>
                      <a:pt x="7632" y="1519"/>
                    </a:cubicBezTo>
                    <a:lnTo>
                      <a:pt x="7489" y="1674"/>
                    </a:lnTo>
                    <a:cubicBezTo>
                      <a:pt x="7472" y="1691"/>
                      <a:pt x="7454" y="1700"/>
                      <a:pt x="7434" y="1700"/>
                    </a:cubicBezTo>
                    <a:cubicBezTo>
                      <a:pt x="7415" y="1700"/>
                      <a:pt x="7394" y="1691"/>
                      <a:pt x="7370" y="1674"/>
                    </a:cubicBezTo>
                    <a:lnTo>
                      <a:pt x="6323" y="626"/>
                    </a:lnTo>
                    <a:cubicBezTo>
                      <a:pt x="6299" y="590"/>
                      <a:pt x="6299" y="542"/>
                      <a:pt x="6323" y="519"/>
                    </a:cubicBezTo>
                    <a:lnTo>
                      <a:pt x="6477" y="364"/>
                    </a:lnTo>
                    <a:cubicBezTo>
                      <a:pt x="6489" y="346"/>
                      <a:pt x="6507" y="337"/>
                      <a:pt x="6528" y="337"/>
                    </a:cubicBezTo>
                    <a:close/>
                    <a:moveTo>
                      <a:pt x="6299" y="1066"/>
                    </a:moveTo>
                    <a:lnTo>
                      <a:pt x="7001" y="1769"/>
                    </a:lnTo>
                    <a:lnTo>
                      <a:pt x="6346" y="2424"/>
                    </a:lnTo>
                    <a:lnTo>
                      <a:pt x="5644" y="1721"/>
                    </a:lnTo>
                    <a:lnTo>
                      <a:pt x="6299" y="1066"/>
                    </a:lnTo>
                    <a:close/>
                    <a:moveTo>
                      <a:pt x="2155" y="4698"/>
                    </a:moveTo>
                    <a:lnTo>
                      <a:pt x="2453" y="4995"/>
                    </a:lnTo>
                    <a:lnTo>
                      <a:pt x="2215" y="5198"/>
                    </a:lnTo>
                    <a:cubicBezTo>
                      <a:pt x="2203" y="5216"/>
                      <a:pt x="2182" y="5225"/>
                      <a:pt x="2160" y="5225"/>
                    </a:cubicBezTo>
                    <a:cubicBezTo>
                      <a:pt x="2137" y="5225"/>
                      <a:pt x="2114" y="5216"/>
                      <a:pt x="2096" y="5198"/>
                    </a:cubicBezTo>
                    <a:lnTo>
                      <a:pt x="1941" y="5031"/>
                    </a:lnTo>
                    <a:cubicBezTo>
                      <a:pt x="1905" y="5007"/>
                      <a:pt x="1905" y="4948"/>
                      <a:pt x="1941" y="4924"/>
                    </a:cubicBezTo>
                    <a:lnTo>
                      <a:pt x="2155" y="4698"/>
                    </a:lnTo>
                    <a:close/>
                    <a:moveTo>
                      <a:pt x="2408" y="3865"/>
                    </a:moveTo>
                    <a:cubicBezTo>
                      <a:pt x="2416" y="3865"/>
                      <a:pt x="2422" y="3869"/>
                      <a:pt x="2429" y="3876"/>
                    </a:cubicBezTo>
                    <a:lnTo>
                      <a:pt x="2572" y="4031"/>
                    </a:lnTo>
                    <a:cubicBezTo>
                      <a:pt x="4203" y="5662"/>
                      <a:pt x="4144" y="5579"/>
                      <a:pt x="4108" y="5603"/>
                    </a:cubicBezTo>
                    <a:lnTo>
                      <a:pt x="3846" y="5876"/>
                    </a:lnTo>
                    <a:cubicBezTo>
                      <a:pt x="3842" y="5879"/>
                      <a:pt x="3839" y="5883"/>
                      <a:pt x="3835" y="5883"/>
                    </a:cubicBezTo>
                    <a:cubicBezTo>
                      <a:pt x="3804" y="5883"/>
                      <a:pt x="3678" y="5722"/>
                      <a:pt x="2120" y="4174"/>
                    </a:cubicBezTo>
                    <a:cubicBezTo>
                      <a:pt x="2096" y="4162"/>
                      <a:pt x="2096" y="4138"/>
                      <a:pt x="2120" y="4138"/>
                    </a:cubicBezTo>
                    <a:cubicBezTo>
                      <a:pt x="2328" y="3930"/>
                      <a:pt x="2378" y="3865"/>
                      <a:pt x="2408" y="3865"/>
                    </a:cubicBezTo>
                    <a:close/>
                    <a:moveTo>
                      <a:pt x="3025" y="5579"/>
                    </a:moveTo>
                    <a:lnTo>
                      <a:pt x="3322" y="5876"/>
                    </a:lnTo>
                    <a:lnTo>
                      <a:pt x="3084" y="6079"/>
                    </a:lnTo>
                    <a:cubicBezTo>
                      <a:pt x="3066" y="6097"/>
                      <a:pt x="3042" y="6106"/>
                      <a:pt x="3020" y="6106"/>
                    </a:cubicBezTo>
                    <a:cubicBezTo>
                      <a:pt x="2998" y="6106"/>
                      <a:pt x="2977" y="6097"/>
                      <a:pt x="2965" y="6079"/>
                    </a:cubicBezTo>
                    <a:lnTo>
                      <a:pt x="2798" y="5912"/>
                    </a:lnTo>
                    <a:cubicBezTo>
                      <a:pt x="2774" y="5888"/>
                      <a:pt x="2774" y="5829"/>
                      <a:pt x="2798" y="5793"/>
                    </a:cubicBezTo>
                    <a:lnTo>
                      <a:pt x="3025" y="5579"/>
                    </a:lnTo>
                    <a:close/>
                    <a:moveTo>
                      <a:pt x="3025" y="6936"/>
                    </a:moveTo>
                    <a:cubicBezTo>
                      <a:pt x="3072" y="6936"/>
                      <a:pt x="3096" y="6972"/>
                      <a:pt x="3096" y="7019"/>
                    </a:cubicBezTo>
                    <a:lnTo>
                      <a:pt x="3096" y="7269"/>
                    </a:lnTo>
                    <a:cubicBezTo>
                      <a:pt x="3096" y="7317"/>
                      <a:pt x="3072" y="7341"/>
                      <a:pt x="3025" y="7341"/>
                    </a:cubicBezTo>
                    <a:lnTo>
                      <a:pt x="405" y="7341"/>
                    </a:lnTo>
                    <a:cubicBezTo>
                      <a:pt x="369" y="7341"/>
                      <a:pt x="334" y="7305"/>
                      <a:pt x="334" y="7269"/>
                    </a:cubicBezTo>
                    <a:lnTo>
                      <a:pt x="334" y="7019"/>
                    </a:lnTo>
                    <a:cubicBezTo>
                      <a:pt x="334" y="6972"/>
                      <a:pt x="358" y="6936"/>
                      <a:pt x="405" y="6936"/>
                    </a:cubicBezTo>
                    <a:close/>
                    <a:moveTo>
                      <a:pt x="1834" y="7674"/>
                    </a:moveTo>
                    <a:cubicBezTo>
                      <a:pt x="2060" y="7960"/>
                      <a:pt x="2322" y="8210"/>
                      <a:pt x="2632" y="8401"/>
                    </a:cubicBezTo>
                    <a:cubicBezTo>
                      <a:pt x="2608" y="8448"/>
                      <a:pt x="2572" y="8496"/>
                      <a:pt x="2548" y="8520"/>
                    </a:cubicBezTo>
                    <a:cubicBezTo>
                      <a:pt x="2489" y="8591"/>
                      <a:pt x="2441" y="8663"/>
                      <a:pt x="2393" y="8746"/>
                    </a:cubicBezTo>
                    <a:cubicBezTo>
                      <a:pt x="2382" y="8770"/>
                      <a:pt x="2334" y="8805"/>
                      <a:pt x="2322" y="8853"/>
                    </a:cubicBezTo>
                    <a:cubicBezTo>
                      <a:pt x="1846" y="8555"/>
                      <a:pt x="1465" y="8151"/>
                      <a:pt x="1167" y="7674"/>
                    </a:cubicBezTo>
                    <a:close/>
                    <a:moveTo>
                      <a:pt x="4632" y="7793"/>
                    </a:moveTo>
                    <a:cubicBezTo>
                      <a:pt x="5870" y="7793"/>
                      <a:pt x="6846" y="8793"/>
                      <a:pt x="6918" y="9936"/>
                    </a:cubicBezTo>
                    <a:lnTo>
                      <a:pt x="2334" y="9936"/>
                    </a:lnTo>
                    <a:cubicBezTo>
                      <a:pt x="2417" y="8770"/>
                      <a:pt x="3406" y="7793"/>
                      <a:pt x="4632" y="7793"/>
                    </a:cubicBezTo>
                    <a:close/>
                    <a:moveTo>
                      <a:pt x="6525" y="1"/>
                    </a:moveTo>
                    <a:cubicBezTo>
                      <a:pt x="6421" y="1"/>
                      <a:pt x="6317" y="42"/>
                      <a:pt x="6239" y="126"/>
                    </a:cubicBezTo>
                    <a:lnTo>
                      <a:pt x="6084" y="269"/>
                    </a:lnTo>
                    <a:cubicBezTo>
                      <a:pt x="5942" y="423"/>
                      <a:pt x="5942" y="662"/>
                      <a:pt x="6073" y="804"/>
                    </a:cubicBezTo>
                    <a:lnTo>
                      <a:pt x="5406" y="1483"/>
                    </a:lnTo>
                    <a:lnTo>
                      <a:pt x="5251" y="1328"/>
                    </a:lnTo>
                    <a:cubicBezTo>
                      <a:pt x="5221" y="1299"/>
                      <a:pt x="5180" y="1284"/>
                      <a:pt x="5136" y="1284"/>
                    </a:cubicBezTo>
                    <a:cubicBezTo>
                      <a:pt x="5093" y="1284"/>
                      <a:pt x="5049" y="1299"/>
                      <a:pt x="5013" y="1328"/>
                    </a:cubicBezTo>
                    <a:lnTo>
                      <a:pt x="3977" y="2376"/>
                    </a:lnTo>
                    <a:cubicBezTo>
                      <a:pt x="3917" y="2436"/>
                      <a:pt x="3917" y="2531"/>
                      <a:pt x="3977" y="2614"/>
                    </a:cubicBezTo>
                    <a:cubicBezTo>
                      <a:pt x="4007" y="2644"/>
                      <a:pt x="4045" y="2659"/>
                      <a:pt x="4087" y="2659"/>
                    </a:cubicBezTo>
                    <a:cubicBezTo>
                      <a:pt x="4129" y="2659"/>
                      <a:pt x="4173" y="2644"/>
                      <a:pt x="4215" y="2614"/>
                    </a:cubicBezTo>
                    <a:lnTo>
                      <a:pt x="5132" y="1685"/>
                    </a:lnTo>
                    <a:lnTo>
                      <a:pt x="6299" y="2852"/>
                    </a:lnTo>
                    <a:lnTo>
                      <a:pt x="4060" y="5079"/>
                    </a:lnTo>
                    <a:lnTo>
                      <a:pt x="2905" y="3924"/>
                    </a:lnTo>
                    <a:lnTo>
                      <a:pt x="3739" y="3090"/>
                    </a:lnTo>
                    <a:cubicBezTo>
                      <a:pt x="3798" y="3031"/>
                      <a:pt x="3798" y="2924"/>
                      <a:pt x="3739" y="2864"/>
                    </a:cubicBezTo>
                    <a:cubicBezTo>
                      <a:pt x="3709" y="2834"/>
                      <a:pt x="3667" y="2820"/>
                      <a:pt x="3624" y="2820"/>
                    </a:cubicBezTo>
                    <a:cubicBezTo>
                      <a:pt x="3581" y="2820"/>
                      <a:pt x="3536" y="2834"/>
                      <a:pt x="3501" y="2864"/>
                    </a:cubicBezTo>
                    <a:lnTo>
                      <a:pt x="2667" y="3698"/>
                    </a:lnTo>
                    <a:lnTo>
                      <a:pt x="2632" y="3662"/>
                    </a:lnTo>
                    <a:cubicBezTo>
                      <a:pt x="2566" y="3596"/>
                      <a:pt x="2477" y="3564"/>
                      <a:pt x="2388" y="3564"/>
                    </a:cubicBezTo>
                    <a:cubicBezTo>
                      <a:pt x="2298" y="3564"/>
                      <a:pt x="2209" y="3596"/>
                      <a:pt x="2143" y="3662"/>
                    </a:cubicBezTo>
                    <a:lnTo>
                      <a:pt x="1870" y="3936"/>
                    </a:lnTo>
                    <a:cubicBezTo>
                      <a:pt x="1739" y="4067"/>
                      <a:pt x="1739" y="4293"/>
                      <a:pt x="1870" y="4424"/>
                    </a:cubicBezTo>
                    <a:lnTo>
                      <a:pt x="1905" y="4460"/>
                    </a:lnTo>
                    <a:cubicBezTo>
                      <a:pt x="1751" y="4638"/>
                      <a:pt x="1548" y="4722"/>
                      <a:pt x="1548" y="4972"/>
                    </a:cubicBezTo>
                    <a:cubicBezTo>
                      <a:pt x="1548" y="5079"/>
                      <a:pt x="1596" y="5186"/>
                      <a:pt x="1667" y="5269"/>
                    </a:cubicBezTo>
                    <a:cubicBezTo>
                      <a:pt x="1786" y="5376"/>
                      <a:pt x="1870" y="5555"/>
                      <a:pt x="2132" y="5555"/>
                    </a:cubicBezTo>
                    <a:cubicBezTo>
                      <a:pt x="2382" y="5555"/>
                      <a:pt x="2465" y="5353"/>
                      <a:pt x="2644" y="5198"/>
                    </a:cubicBezTo>
                    <a:lnTo>
                      <a:pt x="2763" y="5317"/>
                    </a:lnTo>
                    <a:cubicBezTo>
                      <a:pt x="2620" y="5495"/>
                      <a:pt x="2405" y="5591"/>
                      <a:pt x="2405" y="5841"/>
                    </a:cubicBezTo>
                    <a:cubicBezTo>
                      <a:pt x="2405" y="6079"/>
                      <a:pt x="2608" y="6186"/>
                      <a:pt x="2691" y="6305"/>
                    </a:cubicBezTo>
                    <a:cubicBezTo>
                      <a:pt x="2763" y="6377"/>
                      <a:pt x="2870" y="6424"/>
                      <a:pt x="2989" y="6424"/>
                    </a:cubicBezTo>
                    <a:cubicBezTo>
                      <a:pt x="3239" y="6424"/>
                      <a:pt x="3334" y="6210"/>
                      <a:pt x="3513" y="6067"/>
                    </a:cubicBezTo>
                    <a:cubicBezTo>
                      <a:pt x="3525" y="6079"/>
                      <a:pt x="3620" y="6198"/>
                      <a:pt x="3798" y="6198"/>
                    </a:cubicBezTo>
                    <a:cubicBezTo>
                      <a:pt x="3882" y="6198"/>
                      <a:pt x="3977" y="6162"/>
                      <a:pt x="4048" y="6091"/>
                    </a:cubicBezTo>
                    <a:lnTo>
                      <a:pt x="4310" y="5829"/>
                    </a:lnTo>
                    <a:cubicBezTo>
                      <a:pt x="4453" y="5686"/>
                      <a:pt x="4453" y="5472"/>
                      <a:pt x="4310" y="5329"/>
                    </a:cubicBezTo>
                    <a:lnTo>
                      <a:pt x="4287" y="5305"/>
                    </a:lnTo>
                    <a:lnTo>
                      <a:pt x="6239" y="3352"/>
                    </a:lnTo>
                    <a:cubicBezTo>
                      <a:pt x="6930" y="3924"/>
                      <a:pt x="7335" y="4733"/>
                      <a:pt x="7335" y="5626"/>
                    </a:cubicBezTo>
                    <a:cubicBezTo>
                      <a:pt x="7335" y="6555"/>
                      <a:pt x="6906" y="7412"/>
                      <a:pt x="6156" y="7984"/>
                    </a:cubicBezTo>
                    <a:cubicBezTo>
                      <a:pt x="5690" y="7638"/>
                      <a:pt x="5153" y="7470"/>
                      <a:pt x="4619" y="7470"/>
                    </a:cubicBezTo>
                    <a:cubicBezTo>
                      <a:pt x="3993" y="7470"/>
                      <a:pt x="3371" y="7701"/>
                      <a:pt x="2870" y="8151"/>
                    </a:cubicBezTo>
                    <a:cubicBezTo>
                      <a:pt x="2644" y="8008"/>
                      <a:pt x="2453" y="7853"/>
                      <a:pt x="2274" y="7650"/>
                    </a:cubicBezTo>
                    <a:lnTo>
                      <a:pt x="3025" y="7650"/>
                    </a:lnTo>
                    <a:cubicBezTo>
                      <a:pt x="3239" y="7650"/>
                      <a:pt x="3417" y="7472"/>
                      <a:pt x="3417" y="7258"/>
                    </a:cubicBezTo>
                    <a:lnTo>
                      <a:pt x="3417" y="6996"/>
                    </a:lnTo>
                    <a:cubicBezTo>
                      <a:pt x="3417" y="6781"/>
                      <a:pt x="3239" y="6603"/>
                      <a:pt x="3025" y="6603"/>
                    </a:cubicBezTo>
                    <a:lnTo>
                      <a:pt x="405" y="6603"/>
                    </a:lnTo>
                    <a:cubicBezTo>
                      <a:pt x="179" y="6603"/>
                      <a:pt x="0" y="6781"/>
                      <a:pt x="0" y="6996"/>
                    </a:cubicBezTo>
                    <a:lnTo>
                      <a:pt x="0" y="7258"/>
                    </a:lnTo>
                    <a:cubicBezTo>
                      <a:pt x="0" y="7472"/>
                      <a:pt x="179" y="7650"/>
                      <a:pt x="405" y="7650"/>
                    </a:cubicBezTo>
                    <a:lnTo>
                      <a:pt x="774" y="7650"/>
                    </a:lnTo>
                    <a:cubicBezTo>
                      <a:pt x="1036" y="8162"/>
                      <a:pt x="1548" y="8722"/>
                      <a:pt x="2191" y="9127"/>
                    </a:cubicBezTo>
                    <a:cubicBezTo>
                      <a:pt x="2084" y="9377"/>
                      <a:pt x="2036" y="9651"/>
                      <a:pt x="2012" y="9936"/>
                    </a:cubicBezTo>
                    <a:lnTo>
                      <a:pt x="846" y="9936"/>
                    </a:lnTo>
                    <a:cubicBezTo>
                      <a:pt x="774" y="9936"/>
                      <a:pt x="715" y="9972"/>
                      <a:pt x="703" y="10032"/>
                    </a:cubicBezTo>
                    <a:lnTo>
                      <a:pt x="346" y="10948"/>
                    </a:lnTo>
                    <a:cubicBezTo>
                      <a:pt x="298" y="11044"/>
                      <a:pt x="381" y="11163"/>
                      <a:pt x="488" y="11163"/>
                    </a:cubicBezTo>
                    <a:lnTo>
                      <a:pt x="1393" y="11163"/>
                    </a:lnTo>
                    <a:cubicBezTo>
                      <a:pt x="1489" y="11163"/>
                      <a:pt x="1560" y="11091"/>
                      <a:pt x="1560" y="11008"/>
                    </a:cubicBezTo>
                    <a:cubicBezTo>
                      <a:pt x="1560" y="10913"/>
                      <a:pt x="1489" y="10841"/>
                      <a:pt x="1393" y="10841"/>
                    </a:cubicBezTo>
                    <a:lnTo>
                      <a:pt x="739" y="10841"/>
                    </a:lnTo>
                    <a:lnTo>
                      <a:pt x="965" y="10258"/>
                    </a:lnTo>
                    <a:lnTo>
                      <a:pt x="8299" y="10258"/>
                    </a:lnTo>
                    <a:lnTo>
                      <a:pt x="8525" y="10841"/>
                    </a:lnTo>
                    <a:lnTo>
                      <a:pt x="2167" y="10841"/>
                    </a:lnTo>
                    <a:cubicBezTo>
                      <a:pt x="2084" y="10841"/>
                      <a:pt x="2012" y="10913"/>
                      <a:pt x="2012" y="11008"/>
                    </a:cubicBezTo>
                    <a:cubicBezTo>
                      <a:pt x="2012" y="11091"/>
                      <a:pt x="2084" y="11163"/>
                      <a:pt x="2167" y="11163"/>
                    </a:cubicBezTo>
                    <a:lnTo>
                      <a:pt x="8763" y="11163"/>
                    </a:lnTo>
                    <a:cubicBezTo>
                      <a:pt x="8882" y="11163"/>
                      <a:pt x="8954" y="11044"/>
                      <a:pt x="8918" y="10948"/>
                    </a:cubicBezTo>
                    <a:lnTo>
                      <a:pt x="8561" y="10044"/>
                    </a:lnTo>
                    <a:cubicBezTo>
                      <a:pt x="8525" y="9984"/>
                      <a:pt x="8466" y="9936"/>
                      <a:pt x="8406" y="9936"/>
                    </a:cubicBezTo>
                    <a:lnTo>
                      <a:pt x="7251" y="9936"/>
                    </a:lnTo>
                    <a:cubicBezTo>
                      <a:pt x="7216" y="9555"/>
                      <a:pt x="7132" y="9198"/>
                      <a:pt x="6965" y="8889"/>
                    </a:cubicBezTo>
                    <a:cubicBezTo>
                      <a:pt x="7847" y="8210"/>
                      <a:pt x="8430" y="7174"/>
                      <a:pt x="8525" y="6067"/>
                    </a:cubicBezTo>
                    <a:cubicBezTo>
                      <a:pt x="8537" y="5972"/>
                      <a:pt x="8466" y="5900"/>
                      <a:pt x="8382" y="5888"/>
                    </a:cubicBezTo>
                    <a:cubicBezTo>
                      <a:pt x="8371" y="5886"/>
                      <a:pt x="8360" y="5884"/>
                      <a:pt x="8350" y="5884"/>
                    </a:cubicBezTo>
                    <a:cubicBezTo>
                      <a:pt x="8271" y="5884"/>
                      <a:pt x="8214" y="5958"/>
                      <a:pt x="8204" y="6031"/>
                    </a:cubicBezTo>
                    <a:cubicBezTo>
                      <a:pt x="8097" y="7043"/>
                      <a:pt x="7597" y="7972"/>
                      <a:pt x="6799" y="8603"/>
                    </a:cubicBezTo>
                    <a:cubicBezTo>
                      <a:pt x="6751" y="8543"/>
                      <a:pt x="6715" y="8508"/>
                      <a:pt x="6668" y="8460"/>
                    </a:cubicBezTo>
                    <a:cubicBezTo>
                      <a:pt x="6608" y="8389"/>
                      <a:pt x="6537" y="8293"/>
                      <a:pt x="6454" y="8222"/>
                    </a:cubicBezTo>
                    <a:lnTo>
                      <a:pt x="6430" y="8186"/>
                    </a:lnTo>
                    <a:cubicBezTo>
                      <a:pt x="8037" y="6912"/>
                      <a:pt x="8097" y="4460"/>
                      <a:pt x="6477" y="3114"/>
                    </a:cubicBezTo>
                    <a:lnTo>
                      <a:pt x="6632" y="2948"/>
                    </a:lnTo>
                    <a:cubicBezTo>
                      <a:pt x="6692" y="2888"/>
                      <a:pt x="6692" y="2793"/>
                      <a:pt x="6632" y="2733"/>
                    </a:cubicBezTo>
                    <a:lnTo>
                      <a:pt x="6561" y="2650"/>
                    </a:lnTo>
                    <a:lnTo>
                      <a:pt x="6656" y="2567"/>
                    </a:lnTo>
                    <a:cubicBezTo>
                      <a:pt x="7013" y="2793"/>
                      <a:pt x="7489" y="3305"/>
                      <a:pt x="7799" y="3900"/>
                    </a:cubicBezTo>
                    <a:cubicBezTo>
                      <a:pt x="8037" y="4352"/>
                      <a:pt x="8168" y="4876"/>
                      <a:pt x="8216" y="5376"/>
                    </a:cubicBezTo>
                    <a:cubicBezTo>
                      <a:pt x="8216" y="5465"/>
                      <a:pt x="8287" y="5532"/>
                      <a:pt x="8373" y="5532"/>
                    </a:cubicBezTo>
                    <a:cubicBezTo>
                      <a:pt x="8380" y="5532"/>
                      <a:pt x="8387" y="5532"/>
                      <a:pt x="8394" y="5531"/>
                    </a:cubicBezTo>
                    <a:cubicBezTo>
                      <a:pt x="8478" y="5531"/>
                      <a:pt x="8561" y="5436"/>
                      <a:pt x="8537" y="5353"/>
                    </a:cubicBezTo>
                    <a:cubicBezTo>
                      <a:pt x="8454" y="4138"/>
                      <a:pt x="7858" y="3055"/>
                      <a:pt x="6894" y="2328"/>
                    </a:cubicBezTo>
                    <a:lnTo>
                      <a:pt x="7251" y="1971"/>
                    </a:lnTo>
                    <a:cubicBezTo>
                      <a:pt x="7317" y="2002"/>
                      <a:pt x="7384" y="2017"/>
                      <a:pt x="7446" y="2017"/>
                    </a:cubicBezTo>
                    <a:cubicBezTo>
                      <a:pt x="7551" y="2017"/>
                      <a:pt x="7644" y="1975"/>
                      <a:pt x="7704" y="1900"/>
                    </a:cubicBezTo>
                    <a:lnTo>
                      <a:pt x="7858" y="1745"/>
                    </a:lnTo>
                    <a:cubicBezTo>
                      <a:pt x="8025" y="1578"/>
                      <a:pt x="8025" y="1328"/>
                      <a:pt x="7858" y="1162"/>
                    </a:cubicBezTo>
                    <a:lnTo>
                      <a:pt x="6811" y="126"/>
                    </a:lnTo>
                    <a:cubicBezTo>
                      <a:pt x="6733" y="42"/>
                      <a:pt x="6629" y="1"/>
                      <a:pt x="6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6716;p58">
              <a:extLst>
                <a:ext uri="{FF2B5EF4-FFF2-40B4-BE49-F238E27FC236}">
                  <a16:creationId xmlns:a16="http://schemas.microsoft.com/office/drawing/2014/main" id="{6B94BAC0-32B1-B145-AB61-D42A569BF89D}"/>
                </a:ext>
              </a:extLst>
            </p:cNvPr>
            <p:cNvGrpSpPr>
              <a:grpSpLocks noChangeAspect="1"/>
            </p:cNvGrpSpPr>
            <p:nvPr/>
          </p:nvGrpSpPr>
          <p:grpSpPr>
            <a:xfrm>
              <a:off x="1104349" y="1529116"/>
              <a:ext cx="1042953" cy="1332000"/>
              <a:chOff x="5800725" y="3785989"/>
              <a:chExt cx="277644" cy="354594"/>
            </a:xfrm>
          </p:grpSpPr>
          <p:sp>
            <p:nvSpPr>
              <p:cNvPr id="8" name="Google Shape;6717;p58">
                <a:extLst>
                  <a:ext uri="{FF2B5EF4-FFF2-40B4-BE49-F238E27FC236}">
                    <a16:creationId xmlns:a16="http://schemas.microsoft.com/office/drawing/2014/main" id="{7E831E3B-8782-D542-BBFA-E0E1B32B3FE5}"/>
                  </a:ext>
                </a:extLst>
              </p:cNvPr>
              <p:cNvSpPr/>
              <p:nvPr/>
            </p:nvSpPr>
            <p:spPr>
              <a:xfrm>
                <a:off x="5901055" y="3896869"/>
                <a:ext cx="10613" cy="15872"/>
              </a:xfrm>
              <a:custGeom>
                <a:avLst/>
                <a:gdLst/>
                <a:ahLst/>
                <a:cxnLst/>
                <a:rect l="l" t="t" r="r" b="b"/>
                <a:pathLst>
                  <a:path w="335" h="501" extrusionOk="0">
                    <a:moveTo>
                      <a:pt x="168" y="1"/>
                    </a:moveTo>
                    <a:cubicBezTo>
                      <a:pt x="72" y="1"/>
                      <a:pt x="1" y="72"/>
                      <a:pt x="1" y="167"/>
                    </a:cubicBezTo>
                    <a:lnTo>
                      <a:pt x="1" y="346"/>
                    </a:lnTo>
                    <a:cubicBezTo>
                      <a:pt x="1" y="429"/>
                      <a:pt x="72" y="501"/>
                      <a:pt x="168" y="501"/>
                    </a:cubicBezTo>
                    <a:cubicBezTo>
                      <a:pt x="251" y="501"/>
                      <a:pt x="322" y="429"/>
                      <a:pt x="322" y="346"/>
                    </a:cubicBezTo>
                    <a:lnTo>
                      <a:pt x="322" y="167"/>
                    </a:lnTo>
                    <a:cubicBezTo>
                      <a:pt x="334" y="72"/>
                      <a:pt x="251"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18;p58">
                <a:extLst>
                  <a:ext uri="{FF2B5EF4-FFF2-40B4-BE49-F238E27FC236}">
                    <a16:creationId xmlns:a16="http://schemas.microsoft.com/office/drawing/2014/main" id="{525F9D88-AFC6-4A48-B9C1-EA9E3D0A954B}"/>
                  </a:ext>
                </a:extLst>
              </p:cNvPr>
              <p:cNvSpPr/>
              <p:nvPr/>
            </p:nvSpPr>
            <p:spPr>
              <a:xfrm>
                <a:off x="5968217" y="3896869"/>
                <a:ext cx="10201" cy="15872"/>
              </a:xfrm>
              <a:custGeom>
                <a:avLst/>
                <a:gdLst/>
                <a:ahLst/>
                <a:cxnLst/>
                <a:rect l="l" t="t" r="r" b="b"/>
                <a:pathLst>
                  <a:path w="322" h="501" extrusionOk="0">
                    <a:moveTo>
                      <a:pt x="155" y="1"/>
                    </a:moveTo>
                    <a:cubicBezTo>
                      <a:pt x="72" y="1"/>
                      <a:pt x="0" y="72"/>
                      <a:pt x="0" y="167"/>
                    </a:cubicBezTo>
                    <a:lnTo>
                      <a:pt x="0" y="346"/>
                    </a:lnTo>
                    <a:cubicBezTo>
                      <a:pt x="0" y="429"/>
                      <a:pt x="72" y="501"/>
                      <a:pt x="155" y="501"/>
                    </a:cubicBezTo>
                    <a:cubicBezTo>
                      <a:pt x="250" y="501"/>
                      <a:pt x="322" y="429"/>
                      <a:pt x="322" y="346"/>
                    </a:cubicBezTo>
                    <a:lnTo>
                      <a:pt x="322" y="167"/>
                    </a:lnTo>
                    <a:cubicBezTo>
                      <a:pt x="322" y="72"/>
                      <a:pt x="250"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19;p58">
                <a:extLst>
                  <a:ext uri="{FF2B5EF4-FFF2-40B4-BE49-F238E27FC236}">
                    <a16:creationId xmlns:a16="http://schemas.microsoft.com/office/drawing/2014/main" id="{1F226AB0-7ACD-504D-8AD9-84FE2208A7CD}"/>
                  </a:ext>
                </a:extLst>
              </p:cNvPr>
              <p:cNvSpPr/>
              <p:nvPr/>
            </p:nvSpPr>
            <p:spPr>
              <a:xfrm>
                <a:off x="5916547" y="3935804"/>
                <a:ext cx="45271" cy="16157"/>
              </a:xfrm>
              <a:custGeom>
                <a:avLst/>
                <a:gdLst/>
                <a:ahLst/>
                <a:cxnLst/>
                <a:rect l="l" t="t" r="r" b="b"/>
                <a:pathLst>
                  <a:path w="1429" h="510" extrusionOk="0">
                    <a:moveTo>
                      <a:pt x="188" y="1"/>
                    </a:moveTo>
                    <a:cubicBezTo>
                      <a:pt x="146" y="1"/>
                      <a:pt x="101" y="16"/>
                      <a:pt x="60" y="46"/>
                    </a:cubicBezTo>
                    <a:cubicBezTo>
                      <a:pt x="0" y="105"/>
                      <a:pt x="0" y="212"/>
                      <a:pt x="60" y="284"/>
                    </a:cubicBezTo>
                    <a:cubicBezTo>
                      <a:pt x="214" y="427"/>
                      <a:pt x="453" y="510"/>
                      <a:pt x="703" y="510"/>
                    </a:cubicBezTo>
                    <a:cubicBezTo>
                      <a:pt x="976" y="510"/>
                      <a:pt x="1215" y="427"/>
                      <a:pt x="1345" y="284"/>
                    </a:cubicBezTo>
                    <a:cubicBezTo>
                      <a:pt x="1429" y="212"/>
                      <a:pt x="1429" y="105"/>
                      <a:pt x="1369" y="46"/>
                    </a:cubicBezTo>
                    <a:cubicBezTo>
                      <a:pt x="1340" y="16"/>
                      <a:pt x="1301" y="1"/>
                      <a:pt x="1259" y="1"/>
                    </a:cubicBezTo>
                    <a:cubicBezTo>
                      <a:pt x="1217" y="1"/>
                      <a:pt x="1173" y="16"/>
                      <a:pt x="1131" y="46"/>
                    </a:cubicBezTo>
                    <a:cubicBezTo>
                      <a:pt x="1072" y="105"/>
                      <a:pt x="929" y="188"/>
                      <a:pt x="714" y="188"/>
                    </a:cubicBezTo>
                    <a:cubicBezTo>
                      <a:pt x="512" y="188"/>
                      <a:pt x="357" y="105"/>
                      <a:pt x="298" y="46"/>
                    </a:cubicBezTo>
                    <a:cubicBezTo>
                      <a:pt x="268" y="16"/>
                      <a:pt x="229"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20;p58">
                <a:extLst>
                  <a:ext uri="{FF2B5EF4-FFF2-40B4-BE49-F238E27FC236}">
                    <a16:creationId xmlns:a16="http://schemas.microsoft.com/office/drawing/2014/main" id="{9A8C7EAB-7651-6343-B6D0-39904AC9FE17}"/>
                  </a:ext>
                </a:extLst>
              </p:cNvPr>
              <p:cNvSpPr/>
              <p:nvPr/>
            </p:nvSpPr>
            <p:spPr>
              <a:xfrm>
                <a:off x="5895416" y="3879888"/>
                <a:ext cx="21891" cy="10233"/>
              </a:xfrm>
              <a:custGeom>
                <a:avLst/>
                <a:gdLst/>
                <a:ahLst/>
                <a:cxnLst/>
                <a:rect l="l" t="t" r="r" b="b"/>
                <a:pathLst>
                  <a:path w="691" h="323" extrusionOk="0">
                    <a:moveTo>
                      <a:pt x="167" y="1"/>
                    </a:moveTo>
                    <a:cubicBezTo>
                      <a:pt x="72" y="1"/>
                      <a:pt x="0" y="72"/>
                      <a:pt x="0" y="168"/>
                    </a:cubicBezTo>
                    <a:cubicBezTo>
                      <a:pt x="0" y="251"/>
                      <a:pt x="72" y="322"/>
                      <a:pt x="167" y="322"/>
                    </a:cubicBezTo>
                    <a:lnTo>
                      <a:pt x="524" y="322"/>
                    </a:lnTo>
                    <a:cubicBezTo>
                      <a:pt x="608" y="322"/>
                      <a:pt x="679" y="251"/>
                      <a:pt x="679" y="168"/>
                    </a:cubicBezTo>
                    <a:cubicBezTo>
                      <a:pt x="691" y="72"/>
                      <a:pt x="608" y="1"/>
                      <a:pt x="5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21;p58">
                <a:extLst>
                  <a:ext uri="{FF2B5EF4-FFF2-40B4-BE49-F238E27FC236}">
                    <a16:creationId xmlns:a16="http://schemas.microsoft.com/office/drawing/2014/main" id="{A474801A-DE82-B040-8E20-EA7BA8529196}"/>
                  </a:ext>
                </a:extLst>
              </p:cNvPr>
              <p:cNvSpPr/>
              <p:nvPr/>
            </p:nvSpPr>
            <p:spPr>
              <a:xfrm>
                <a:off x="5961786" y="3879888"/>
                <a:ext cx="21923" cy="10233"/>
              </a:xfrm>
              <a:custGeom>
                <a:avLst/>
                <a:gdLst/>
                <a:ahLst/>
                <a:cxnLst/>
                <a:rect l="l" t="t" r="r" b="b"/>
                <a:pathLst>
                  <a:path w="692" h="323" extrusionOk="0">
                    <a:moveTo>
                      <a:pt x="168" y="1"/>
                    </a:moveTo>
                    <a:cubicBezTo>
                      <a:pt x="84" y="1"/>
                      <a:pt x="1" y="72"/>
                      <a:pt x="1" y="168"/>
                    </a:cubicBezTo>
                    <a:cubicBezTo>
                      <a:pt x="1" y="251"/>
                      <a:pt x="84" y="322"/>
                      <a:pt x="168" y="322"/>
                    </a:cubicBezTo>
                    <a:lnTo>
                      <a:pt x="525" y="322"/>
                    </a:lnTo>
                    <a:cubicBezTo>
                      <a:pt x="620" y="322"/>
                      <a:pt x="691" y="251"/>
                      <a:pt x="691" y="168"/>
                    </a:cubicBezTo>
                    <a:cubicBezTo>
                      <a:pt x="691" y="72"/>
                      <a:pt x="620"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22;p58">
                <a:extLst>
                  <a:ext uri="{FF2B5EF4-FFF2-40B4-BE49-F238E27FC236}">
                    <a16:creationId xmlns:a16="http://schemas.microsoft.com/office/drawing/2014/main" id="{AC26E4DA-159E-444B-A9E0-C6AF4FE4D04E}"/>
                  </a:ext>
                </a:extLst>
              </p:cNvPr>
              <p:cNvSpPr/>
              <p:nvPr/>
            </p:nvSpPr>
            <p:spPr>
              <a:xfrm>
                <a:off x="5800725" y="3785989"/>
                <a:ext cx="277644" cy="354594"/>
              </a:xfrm>
              <a:custGeom>
                <a:avLst/>
                <a:gdLst/>
                <a:ahLst/>
                <a:cxnLst/>
                <a:rect l="l" t="t" r="r" b="b"/>
                <a:pathLst>
                  <a:path w="8764" h="11193" extrusionOk="0">
                    <a:moveTo>
                      <a:pt x="4716" y="310"/>
                    </a:moveTo>
                    <a:cubicBezTo>
                      <a:pt x="5323" y="310"/>
                      <a:pt x="5859" y="572"/>
                      <a:pt x="5978" y="905"/>
                    </a:cubicBezTo>
                    <a:cubicBezTo>
                      <a:pt x="6005" y="979"/>
                      <a:pt x="6062" y="1024"/>
                      <a:pt x="6130" y="1024"/>
                    </a:cubicBezTo>
                    <a:cubicBezTo>
                      <a:pt x="6150" y="1024"/>
                      <a:pt x="6171" y="1020"/>
                      <a:pt x="6192" y="1012"/>
                    </a:cubicBezTo>
                    <a:cubicBezTo>
                      <a:pt x="6275" y="988"/>
                      <a:pt x="6323" y="893"/>
                      <a:pt x="6299" y="810"/>
                    </a:cubicBezTo>
                    <a:cubicBezTo>
                      <a:pt x="6275" y="774"/>
                      <a:pt x="6275" y="750"/>
                      <a:pt x="6264" y="715"/>
                    </a:cubicBezTo>
                    <a:lnTo>
                      <a:pt x="6264" y="715"/>
                    </a:lnTo>
                    <a:cubicBezTo>
                      <a:pt x="6609" y="834"/>
                      <a:pt x="6859" y="1167"/>
                      <a:pt x="6859" y="1548"/>
                    </a:cubicBezTo>
                    <a:lnTo>
                      <a:pt x="6859" y="3322"/>
                    </a:lnTo>
                    <a:lnTo>
                      <a:pt x="6668" y="3322"/>
                    </a:lnTo>
                    <a:cubicBezTo>
                      <a:pt x="6561" y="3322"/>
                      <a:pt x="6478" y="3227"/>
                      <a:pt x="6478" y="3132"/>
                    </a:cubicBezTo>
                    <a:lnTo>
                      <a:pt x="6478" y="2953"/>
                    </a:lnTo>
                    <a:cubicBezTo>
                      <a:pt x="6478" y="2191"/>
                      <a:pt x="5918" y="1619"/>
                      <a:pt x="5894" y="1608"/>
                    </a:cubicBezTo>
                    <a:cubicBezTo>
                      <a:pt x="5858" y="1571"/>
                      <a:pt x="5815" y="1556"/>
                      <a:pt x="5770" y="1556"/>
                    </a:cubicBezTo>
                    <a:cubicBezTo>
                      <a:pt x="5756" y="1556"/>
                      <a:pt x="5742" y="1557"/>
                      <a:pt x="5728" y="1560"/>
                    </a:cubicBezTo>
                    <a:cubicBezTo>
                      <a:pt x="5195" y="1728"/>
                      <a:pt x="4526" y="1884"/>
                      <a:pt x="3873" y="1884"/>
                    </a:cubicBezTo>
                    <a:cubicBezTo>
                      <a:pt x="3418" y="1884"/>
                      <a:pt x="2971" y="1808"/>
                      <a:pt x="2585" y="1608"/>
                    </a:cubicBezTo>
                    <a:cubicBezTo>
                      <a:pt x="2251" y="1441"/>
                      <a:pt x="2049" y="1227"/>
                      <a:pt x="1953" y="1072"/>
                    </a:cubicBezTo>
                    <a:cubicBezTo>
                      <a:pt x="2311" y="988"/>
                      <a:pt x="2573" y="846"/>
                      <a:pt x="2811" y="750"/>
                    </a:cubicBezTo>
                    <a:cubicBezTo>
                      <a:pt x="3347" y="512"/>
                      <a:pt x="3763" y="310"/>
                      <a:pt x="4716" y="310"/>
                    </a:cubicBezTo>
                    <a:close/>
                    <a:moveTo>
                      <a:pt x="2049" y="1679"/>
                    </a:moveTo>
                    <a:cubicBezTo>
                      <a:pt x="2156" y="1762"/>
                      <a:pt x="2275" y="1846"/>
                      <a:pt x="2406" y="1905"/>
                    </a:cubicBezTo>
                    <a:cubicBezTo>
                      <a:pt x="2787" y="2096"/>
                      <a:pt x="3227" y="2203"/>
                      <a:pt x="3716" y="2215"/>
                    </a:cubicBezTo>
                    <a:cubicBezTo>
                      <a:pt x="3770" y="2217"/>
                      <a:pt x="3825" y="2218"/>
                      <a:pt x="3881" y="2218"/>
                    </a:cubicBezTo>
                    <a:cubicBezTo>
                      <a:pt x="4435" y="2218"/>
                      <a:pt x="5056" y="2111"/>
                      <a:pt x="5716" y="1905"/>
                    </a:cubicBezTo>
                    <a:cubicBezTo>
                      <a:pt x="5847" y="2072"/>
                      <a:pt x="6133" y="2453"/>
                      <a:pt x="6133" y="2953"/>
                    </a:cubicBezTo>
                    <a:lnTo>
                      <a:pt x="6133" y="3132"/>
                    </a:lnTo>
                    <a:cubicBezTo>
                      <a:pt x="6133" y="3405"/>
                      <a:pt x="6371" y="3644"/>
                      <a:pt x="6656" y="3644"/>
                    </a:cubicBezTo>
                    <a:lnTo>
                      <a:pt x="6918" y="3644"/>
                    </a:lnTo>
                    <a:cubicBezTo>
                      <a:pt x="6990" y="3644"/>
                      <a:pt x="7073" y="3679"/>
                      <a:pt x="7133" y="3739"/>
                    </a:cubicBezTo>
                    <a:cubicBezTo>
                      <a:pt x="7192" y="3798"/>
                      <a:pt x="7204" y="3870"/>
                      <a:pt x="7204" y="3941"/>
                    </a:cubicBezTo>
                    <a:cubicBezTo>
                      <a:pt x="7192" y="4084"/>
                      <a:pt x="7049" y="4203"/>
                      <a:pt x="6906" y="4203"/>
                    </a:cubicBezTo>
                    <a:lnTo>
                      <a:pt x="6835" y="4203"/>
                    </a:lnTo>
                    <a:lnTo>
                      <a:pt x="6835" y="4179"/>
                    </a:lnTo>
                    <a:cubicBezTo>
                      <a:pt x="6835" y="4096"/>
                      <a:pt x="6752" y="4025"/>
                      <a:pt x="6668" y="4025"/>
                    </a:cubicBezTo>
                    <a:cubicBezTo>
                      <a:pt x="6573" y="4025"/>
                      <a:pt x="6502" y="4096"/>
                      <a:pt x="6502" y="4179"/>
                    </a:cubicBezTo>
                    <a:cubicBezTo>
                      <a:pt x="6502" y="5358"/>
                      <a:pt x="5549" y="6311"/>
                      <a:pt x="4394" y="6311"/>
                    </a:cubicBezTo>
                    <a:cubicBezTo>
                      <a:pt x="3227" y="6311"/>
                      <a:pt x="2275" y="5358"/>
                      <a:pt x="2275" y="4203"/>
                    </a:cubicBezTo>
                    <a:cubicBezTo>
                      <a:pt x="2275" y="4108"/>
                      <a:pt x="2204" y="4036"/>
                      <a:pt x="2108" y="4036"/>
                    </a:cubicBezTo>
                    <a:cubicBezTo>
                      <a:pt x="2025" y="4036"/>
                      <a:pt x="1953" y="4108"/>
                      <a:pt x="1953" y="4203"/>
                    </a:cubicBezTo>
                    <a:lnTo>
                      <a:pt x="1953" y="4215"/>
                    </a:lnTo>
                    <a:lnTo>
                      <a:pt x="1846" y="4215"/>
                    </a:lnTo>
                    <a:cubicBezTo>
                      <a:pt x="1775" y="4215"/>
                      <a:pt x="1692" y="4179"/>
                      <a:pt x="1632" y="4120"/>
                    </a:cubicBezTo>
                    <a:cubicBezTo>
                      <a:pt x="1572" y="4060"/>
                      <a:pt x="1561" y="3989"/>
                      <a:pt x="1561" y="3917"/>
                    </a:cubicBezTo>
                    <a:cubicBezTo>
                      <a:pt x="1572" y="3786"/>
                      <a:pt x="1715" y="3667"/>
                      <a:pt x="1858" y="3667"/>
                    </a:cubicBezTo>
                    <a:lnTo>
                      <a:pt x="2096" y="3667"/>
                    </a:lnTo>
                    <a:cubicBezTo>
                      <a:pt x="2382" y="3667"/>
                      <a:pt x="2620" y="3429"/>
                      <a:pt x="2620" y="3143"/>
                    </a:cubicBezTo>
                    <a:lnTo>
                      <a:pt x="2620" y="2512"/>
                    </a:lnTo>
                    <a:cubicBezTo>
                      <a:pt x="2620" y="2429"/>
                      <a:pt x="2549" y="2346"/>
                      <a:pt x="2454" y="2346"/>
                    </a:cubicBezTo>
                    <a:cubicBezTo>
                      <a:pt x="2370" y="2346"/>
                      <a:pt x="2287" y="2429"/>
                      <a:pt x="2287" y="2512"/>
                    </a:cubicBezTo>
                    <a:lnTo>
                      <a:pt x="2287" y="3143"/>
                    </a:lnTo>
                    <a:cubicBezTo>
                      <a:pt x="2287" y="3251"/>
                      <a:pt x="2204" y="3334"/>
                      <a:pt x="2096" y="3334"/>
                    </a:cubicBezTo>
                    <a:lnTo>
                      <a:pt x="1906" y="3334"/>
                    </a:lnTo>
                    <a:lnTo>
                      <a:pt x="1906" y="2322"/>
                    </a:lnTo>
                    <a:cubicBezTo>
                      <a:pt x="1906" y="1941"/>
                      <a:pt x="2013" y="1762"/>
                      <a:pt x="2049" y="1679"/>
                    </a:cubicBezTo>
                    <a:close/>
                    <a:moveTo>
                      <a:pt x="5478" y="6406"/>
                    </a:moveTo>
                    <a:lnTo>
                      <a:pt x="5478" y="6799"/>
                    </a:lnTo>
                    <a:lnTo>
                      <a:pt x="5442" y="6799"/>
                    </a:lnTo>
                    <a:lnTo>
                      <a:pt x="5132" y="7870"/>
                    </a:lnTo>
                    <a:cubicBezTo>
                      <a:pt x="4906" y="7989"/>
                      <a:pt x="4644" y="8073"/>
                      <a:pt x="4394" y="8073"/>
                    </a:cubicBezTo>
                    <a:cubicBezTo>
                      <a:pt x="4120" y="8073"/>
                      <a:pt x="3870" y="8013"/>
                      <a:pt x="3644" y="7870"/>
                    </a:cubicBezTo>
                    <a:lnTo>
                      <a:pt x="3335" y="6799"/>
                    </a:lnTo>
                    <a:lnTo>
                      <a:pt x="3335" y="6406"/>
                    </a:lnTo>
                    <a:cubicBezTo>
                      <a:pt x="3656" y="6561"/>
                      <a:pt x="4013" y="6644"/>
                      <a:pt x="4406" y="6644"/>
                    </a:cubicBezTo>
                    <a:cubicBezTo>
                      <a:pt x="4787" y="6644"/>
                      <a:pt x="5144" y="6549"/>
                      <a:pt x="5478" y="6406"/>
                    </a:cubicBezTo>
                    <a:close/>
                    <a:moveTo>
                      <a:pt x="2644" y="10156"/>
                    </a:moveTo>
                    <a:lnTo>
                      <a:pt x="2644" y="10871"/>
                    </a:lnTo>
                    <a:lnTo>
                      <a:pt x="1215" y="10871"/>
                    </a:lnTo>
                    <a:lnTo>
                      <a:pt x="1215" y="10156"/>
                    </a:lnTo>
                    <a:lnTo>
                      <a:pt x="1775" y="10156"/>
                    </a:lnTo>
                    <a:lnTo>
                      <a:pt x="1775" y="10168"/>
                    </a:lnTo>
                    <a:cubicBezTo>
                      <a:pt x="1775" y="10251"/>
                      <a:pt x="1846" y="10335"/>
                      <a:pt x="1930" y="10335"/>
                    </a:cubicBezTo>
                    <a:cubicBezTo>
                      <a:pt x="2025" y="10335"/>
                      <a:pt x="2096" y="10251"/>
                      <a:pt x="2096" y="10168"/>
                    </a:cubicBezTo>
                    <a:lnTo>
                      <a:pt x="2096" y="10156"/>
                    </a:lnTo>
                    <a:close/>
                    <a:moveTo>
                      <a:pt x="4728" y="0"/>
                    </a:moveTo>
                    <a:cubicBezTo>
                      <a:pt x="3704" y="0"/>
                      <a:pt x="3227" y="203"/>
                      <a:pt x="2692" y="465"/>
                    </a:cubicBezTo>
                    <a:cubicBezTo>
                      <a:pt x="2394" y="596"/>
                      <a:pt x="2096" y="726"/>
                      <a:pt x="1668" y="846"/>
                    </a:cubicBezTo>
                    <a:cubicBezTo>
                      <a:pt x="1620" y="857"/>
                      <a:pt x="1572" y="893"/>
                      <a:pt x="1561" y="941"/>
                    </a:cubicBezTo>
                    <a:cubicBezTo>
                      <a:pt x="1549" y="977"/>
                      <a:pt x="1549" y="1024"/>
                      <a:pt x="1561" y="1072"/>
                    </a:cubicBezTo>
                    <a:cubicBezTo>
                      <a:pt x="1561" y="1084"/>
                      <a:pt x="1632" y="1250"/>
                      <a:pt x="1834" y="1453"/>
                    </a:cubicBezTo>
                    <a:cubicBezTo>
                      <a:pt x="1751" y="1560"/>
                      <a:pt x="1596" y="1810"/>
                      <a:pt x="1596" y="2322"/>
                    </a:cubicBezTo>
                    <a:lnTo>
                      <a:pt x="1596" y="3393"/>
                    </a:lnTo>
                    <a:cubicBezTo>
                      <a:pt x="1394" y="3477"/>
                      <a:pt x="1263" y="3655"/>
                      <a:pt x="1251" y="3870"/>
                    </a:cubicBezTo>
                    <a:cubicBezTo>
                      <a:pt x="1239" y="4036"/>
                      <a:pt x="1299" y="4215"/>
                      <a:pt x="1394" y="4334"/>
                    </a:cubicBezTo>
                    <a:cubicBezTo>
                      <a:pt x="1513" y="4453"/>
                      <a:pt x="1680" y="4525"/>
                      <a:pt x="1846" y="4525"/>
                    </a:cubicBezTo>
                    <a:lnTo>
                      <a:pt x="1965" y="4525"/>
                    </a:lnTo>
                    <a:cubicBezTo>
                      <a:pt x="2049" y="5203"/>
                      <a:pt x="2442" y="5822"/>
                      <a:pt x="2989" y="6191"/>
                    </a:cubicBezTo>
                    <a:lnTo>
                      <a:pt x="2989" y="6715"/>
                    </a:lnTo>
                    <a:lnTo>
                      <a:pt x="2263" y="7084"/>
                    </a:lnTo>
                    <a:cubicBezTo>
                      <a:pt x="2156" y="7132"/>
                      <a:pt x="2084" y="7227"/>
                      <a:pt x="2073" y="7334"/>
                    </a:cubicBezTo>
                    <a:cubicBezTo>
                      <a:pt x="2049" y="7370"/>
                      <a:pt x="2049" y="7406"/>
                      <a:pt x="2049" y="7442"/>
                    </a:cubicBezTo>
                    <a:lnTo>
                      <a:pt x="858" y="7799"/>
                    </a:lnTo>
                    <a:cubicBezTo>
                      <a:pt x="346" y="7965"/>
                      <a:pt x="1" y="8430"/>
                      <a:pt x="1" y="8954"/>
                    </a:cubicBezTo>
                    <a:lnTo>
                      <a:pt x="1" y="11025"/>
                    </a:lnTo>
                    <a:cubicBezTo>
                      <a:pt x="1" y="11121"/>
                      <a:pt x="72" y="11192"/>
                      <a:pt x="168" y="11192"/>
                    </a:cubicBezTo>
                    <a:cubicBezTo>
                      <a:pt x="251" y="11192"/>
                      <a:pt x="322" y="11121"/>
                      <a:pt x="322" y="11025"/>
                    </a:cubicBezTo>
                    <a:lnTo>
                      <a:pt x="322" y="8954"/>
                    </a:lnTo>
                    <a:cubicBezTo>
                      <a:pt x="322" y="8573"/>
                      <a:pt x="584" y="8227"/>
                      <a:pt x="953" y="8108"/>
                    </a:cubicBezTo>
                    <a:lnTo>
                      <a:pt x="2192" y="7739"/>
                    </a:lnTo>
                    <a:lnTo>
                      <a:pt x="2406" y="8025"/>
                    </a:lnTo>
                    <a:lnTo>
                      <a:pt x="2156" y="8275"/>
                    </a:lnTo>
                    <a:cubicBezTo>
                      <a:pt x="1989" y="8442"/>
                      <a:pt x="1965" y="8680"/>
                      <a:pt x="2073" y="8870"/>
                    </a:cubicBezTo>
                    <a:lnTo>
                      <a:pt x="2549" y="9811"/>
                    </a:lnTo>
                    <a:lnTo>
                      <a:pt x="2096" y="9811"/>
                    </a:lnTo>
                    <a:lnTo>
                      <a:pt x="2096" y="9609"/>
                    </a:lnTo>
                    <a:cubicBezTo>
                      <a:pt x="2096" y="9525"/>
                      <a:pt x="2025" y="9454"/>
                      <a:pt x="1930" y="9454"/>
                    </a:cubicBezTo>
                    <a:cubicBezTo>
                      <a:pt x="1846" y="9454"/>
                      <a:pt x="1775" y="9525"/>
                      <a:pt x="1775" y="9609"/>
                    </a:cubicBezTo>
                    <a:lnTo>
                      <a:pt x="1775" y="9811"/>
                    </a:lnTo>
                    <a:lnTo>
                      <a:pt x="1061" y="9811"/>
                    </a:lnTo>
                    <a:cubicBezTo>
                      <a:pt x="965" y="9811"/>
                      <a:pt x="894" y="9882"/>
                      <a:pt x="894" y="9966"/>
                    </a:cubicBezTo>
                    <a:lnTo>
                      <a:pt x="894" y="11025"/>
                    </a:lnTo>
                    <a:cubicBezTo>
                      <a:pt x="894" y="11121"/>
                      <a:pt x="965" y="11192"/>
                      <a:pt x="1061" y="11192"/>
                    </a:cubicBezTo>
                    <a:lnTo>
                      <a:pt x="2811" y="11192"/>
                    </a:lnTo>
                    <a:cubicBezTo>
                      <a:pt x="2906" y="11192"/>
                      <a:pt x="2977" y="11121"/>
                      <a:pt x="2977" y="11025"/>
                    </a:cubicBezTo>
                    <a:lnTo>
                      <a:pt x="2977" y="10668"/>
                    </a:lnTo>
                    <a:lnTo>
                      <a:pt x="3180" y="11097"/>
                    </a:lnTo>
                    <a:cubicBezTo>
                      <a:pt x="3216" y="11156"/>
                      <a:pt x="3275" y="11192"/>
                      <a:pt x="3335" y="11192"/>
                    </a:cubicBezTo>
                    <a:cubicBezTo>
                      <a:pt x="3358" y="11192"/>
                      <a:pt x="3382" y="11192"/>
                      <a:pt x="3406" y="11180"/>
                    </a:cubicBezTo>
                    <a:cubicBezTo>
                      <a:pt x="3477" y="11133"/>
                      <a:pt x="3525" y="11037"/>
                      <a:pt x="3477" y="10954"/>
                    </a:cubicBezTo>
                    <a:lnTo>
                      <a:pt x="2370" y="8716"/>
                    </a:lnTo>
                    <a:cubicBezTo>
                      <a:pt x="2334" y="8644"/>
                      <a:pt x="2346" y="8561"/>
                      <a:pt x="2394" y="8513"/>
                    </a:cubicBezTo>
                    <a:lnTo>
                      <a:pt x="2739" y="8168"/>
                    </a:lnTo>
                    <a:cubicBezTo>
                      <a:pt x="2799" y="8108"/>
                      <a:pt x="2799" y="8025"/>
                      <a:pt x="2751" y="7965"/>
                    </a:cubicBezTo>
                    <a:lnTo>
                      <a:pt x="2382" y="7477"/>
                    </a:lnTo>
                    <a:cubicBezTo>
                      <a:pt x="2370" y="7454"/>
                      <a:pt x="2370" y="7442"/>
                      <a:pt x="2370" y="7430"/>
                    </a:cubicBezTo>
                    <a:cubicBezTo>
                      <a:pt x="2370" y="7418"/>
                      <a:pt x="2382" y="7394"/>
                      <a:pt x="2394" y="7394"/>
                    </a:cubicBezTo>
                    <a:lnTo>
                      <a:pt x="3037" y="7073"/>
                    </a:lnTo>
                    <a:lnTo>
                      <a:pt x="3501" y="8632"/>
                    </a:lnTo>
                    <a:cubicBezTo>
                      <a:pt x="3522" y="8716"/>
                      <a:pt x="3598" y="8754"/>
                      <a:pt x="3673" y="8754"/>
                    </a:cubicBezTo>
                    <a:cubicBezTo>
                      <a:pt x="3683" y="8754"/>
                      <a:pt x="3693" y="8753"/>
                      <a:pt x="3704" y="8751"/>
                    </a:cubicBezTo>
                    <a:cubicBezTo>
                      <a:pt x="3799" y="8716"/>
                      <a:pt x="3835" y="8632"/>
                      <a:pt x="3823" y="8549"/>
                    </a:cubicBezTo>
                    <a:lnTo>
                      <a:pt x="3751" y="8287"/>
                    </a:lnTo>
                    <a:lnTo>
                      <a:pt x="3751" y="8287"/>
                    </a:lnTo>
                    <a:cubicBezTo>
                      <a:pt x="3954" y="8358"/>
                      <a:pt x="4168" y="8394"/>
                      <a:pt x="4370" y="8394"/>
                    </a:cubicBezTo>
                    <a:cubicBezTo>
                      <a:pt x="4597" y="8394"/>
                      <a:pt x="4811" y="8358"/>
                      <a:pt x="5001" y="8287"/>
                    </a:cubicBezTo>
                    <a:lnTo>
                      <a:pt x="5001" y="8287"/>
                    </a:lnTo>
                    <a:lnTo>
                      <a:pt x="4370" y="10442"/>
                    </a:lnTo>
                    <a:lnTo>
                      <a:pt x="4013" y="9228"/>
                    </a:lnTo>
                    <a:cubicBezTo>
                      <a:pt x="3992" y="9144"/>
                      <a:pt x="3917" y="9106"/>
                      <a:pt x="3842" y="9106"/>
                    </a:cubicBezTo>
                    <a:cubicBezTo>
                      <a:pt x="3832" y="9106"/>
                      <a:pt x="3821" y="9107"/>
                      <a:pt x="3811" y="9108"/>
                    </a:cubicBezTo>
                    <a:cubicBezTo>
                      <a:pt x="3716" y="9120"/>
                      <a:pt x="3680" y="9228"/>
                      <a:pt x="3692" y="9311"/>
                    </a:cubicBezTo>
                    <a:lnTo>
                      <a:pt x="4192" y="11073"/>
                    </a:lnTo>
                    <a:cubicBezTo>
                      <a:pt x="4216" y="11144"/>
                      <a:pt x="4287" y="11192"/>
                      <a:pt x="4359" y="11192"/>
                    </a:cubicBezTo>
                    <a:cubicBezTo>
                      <a:pt x="4430" y="11192"/>
                      <a:pt x="4490" y="11144"/>
                      <a:pt x="4525" y="11073"/>
                    </a:cubicBezTo>
                    <a:lnTo>
                      <a:pt x="5704" y="7049"/>
                    </a:lnTo>
                    <a:lnTo>
                      <a:pt x="6335" y="7382"/>
                    </a:lnTo>
                    <a:lnTo>
                      <a:pt x="6371" y="7406"/>
                    </a:lnTo>
                    <a:cubicBezTo>
                      <a:pt x="6371" y="7430"/>
                      <a:pt x="6371" y="7442"/>
                      <a:pt x="6359" y="7454"/>
                    </a:cubicBezTo>
                    <a:lnTo>
                      <a:pt x="5978" y="7942"/>
                    </a:lnTo>
                    <a:cubicBezTo>
                      <a:pt x="5942" y="8001"/>
                      <a:pt x="5942" y="8108"/>
                      <a:pt x="6002" y="8156"/>
                    </a:cubicBezTo>
                    <a:lnTo>
                      <a:pt x="6335" y="8501"/>
                    </a:lnTo>
                    <a:cubicBezTo>
                      <a:pt x="6395" y="8561"/>
                      <a:pt x="6418" y="8644"/>
                      <a:pt x="6371" y="8704"/>
                    </a:cubicBezTo>
                    <a:lnTo>
                      <a:pt x="5252" y="10942"/>
                    </a:lnTo>
                    <a:cubicBezTo>
                      <a:pt x="5204" y="11013"/>
                      <a:pt x="5240" y="11121"/>
                      <a:pt x="5323" y="11156"/>
                    </a:cubicBezTo>
                    <a:cubicBezTo>
                      <a:pt x="5359" y="11180"/>
                      <a:pt x="5371" y="11180"/>
                      <a:pt x="5406" y="11180"/>
                    </a:cubicBezTo>
                    <a:cubicBezTo>
                      <a:pt x="5466" y="11180"/>
                      <a:pt x="5525" y="11144"/>
                      <a:pt x="5549" y="11085"/>
                    </a:cubicBezTo>
                    <a:lnTo>
                      <a:pt x="6668" y="8858"/>
                    </a:lnTo>
                    <a:cubicBezTo>
                      <a:pt x="6776" y="8656"/>
                      <a:pt x="6728" y="8418"/>
                      <a:pt x="6573" y="8263"/>
                    </a:cubicBezTo>
                    <a:lnTo>
                      <a:pt x="6323" y="8001"/>
                    </a:lnTo>
                    <a:lnTo>
                      <a:pt x="6549" y="7727"/>
                    </a:lnTo>
                    <a:lnTo>
                      <a:pt x="7788" y="8096"/>
                    </a:lnTo>
                    <a:cubicBezTo>
                      <a:pt x="8157" y="8216"/>
                      <a:pt x="8407" y="8561"/>
                      <a:pt x="8407" y="8942"/>
                    </a:cubicBezTo>
                    <a:lnTo>
                      <a:pt x="8407" y="11013"/>
                    </a:lnTo>
                    <a:cubicBezTo>
                      <a:pt x="8407" y="11097"/>
                      <a:pt x="8478" y="11180"/>
                      <a:pt x="8573" y="11180"/>
                    </a:cubicBezTo>
                    <a:cubicBezTo>
                      <a:pt x="8657" y="11180"/>
                      <a:pt x="8740" y="11097"/>
                      <a:pt x="8740" y="11013"/>
                    </a:cubicBezTo>
                    <a:lnTo>
                      <a:pt x="8740" y="8942"/>
                    </a:lnTo>
                    <a:cubicBezTo>
                      <a:pt x="8764" y="8442"/>
                      <a:pt x="8419" y="7965"/>
                      <a:pt x="7907" y="7811"/>
                    </a:cubicBezTo>
                    <a:lnTo>
                      <a:pt x="6716" y="7454"/>
                    </a:lnTo>
                    <a:cubicBezTo>
                      <a:pt x="6716" y="7430"/>
                      <a:pt x="6716" y="7382"/>
                      <a:pt x="6692" y="7358"/>
                    </a:cubicBezTo>
                    <a:cubicBezTo>
                      <a:pt x="6668" y="7251"/>
                      <a:pt x="6597" y="7144"/>
                      <a:pt x="6502" y="7096"/>
                    </a:cubicBezTo>
                    <a:lnTo>
                      <a:pt x="5775" y="6727"/>
                    </a:lnTo>
                    <a:lnTo>
                      <a:pt x="5775" y="6203"/>
                    </a:lnTo>
                    <a:cubicBezTo>
                      <a:pt x="6323" y="5822"/>
                      <a:pt x="6716" y="5227"/>
                      <a:pt x="6799" y="4536"/>
                    </a:cubicBezTo>
                    <a:lnTo>
                      <a:pt x="6906" y="4536"/>
                    </a:lnTo>
                    <a:cubicBezTo>
                      <a:pt x="7228" y="4536"/>
                      <a:pt x="7502" y="4298"/>
                      <a:pt x="7526" y="4001"/>
                    </a:cubicBezTo>
                    <a:cubicBezTo>
                      <a:pt x="7549" y="3834"/>
                      <a:pt x="7490" y="3655"/>
                      <a:pt x="7383" y="3536"/>
                    </a:cubicBezTo>
                    <a:cubicBezTo>
                      <a:pt x="7323" y="3477"/>
                      <a:pt x="7264" y="3441"/>
                      <a:pt x="7192" y="3393"/>
                    </a:cubicBezTo>
                    <a:lnTo>
                      <a:pt x="7192" y="1572"/>
                    </a:lnTo>
                    <a:cubicBezTo>
                      <a:pt x="7192" y="905"/>
                      <a:pt x="6633" y="357"/>
                      <a:pt x="5966" y="357"/>
                    </a:cubicBezTo>
                    <a:lnTo>
                      <a:pt x="5942" y="357"/>
                    </a:lnTo>
                    <a:cubicBezTo>
                      <a:pt x="5644" y="131"/>
                      <a:pt x="5204" y="0"/>
                      <a:pt x="472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23;p58">
                <a:extLst>
                  <a:ext uri="{FF2B5EF4-FFF2-40B4-BE49-F238E27FC236}">
                    <a16:creationId xmlns:a16="http://schemas.microsoft.com/office/drawing/2014/main" id="{282DA24C-3CF7-DA46-B90F-5C6F50D77749}"/>
                  </a:ext>
                </a:extLst>
              </p:cNvPr>
              <p:cNvSpPr/>
              <p:nvPr/>
            </p:nvSpPr>
            <p:spPr>
              <a:xfrm>
                <a:off x="6012727" y="4085840"/>
                <a:ext cx="37731" cy="37763"/>
              </a:xfrm>
              <a:custGeom>
                <a:avLst/>
                <a:gdLst/>
                <a:ahLst/>
                <a:cxnLst/>
                <a:rect l="l" t="t" r="r" b="b"/>
                <a:pathLst>
                  <a:path w="1191" h="1192" extrusionOk="0">
                    <a:moveTo>
                      <a:pt x="595" y="1"/>
                    </a:moveTo>
                    <a:cubicBezTo>
                      <a:pt x="512" y="1"/>
                      <a:pt x="441" y="72"/>
                      <a:pt x="441" y="167"/>
                    </a:cubicBezTo>
                    <a:lnTo>
                      <a:pt x="441" y="429"/>
                    </a:lnTo>
                    <a:lnTo>
                      <a:pt x="167" y="429"/>
                    </a:lnTo>
                    <a:cubicBezTo>
                      <a:pt x="84" y="429"/>
                      <a:pt x="0" y="513"/>
                      <a:pt x="0" y="596"/>
                    </a:cubicBezTo>
                    <a:cubicBezTo>
                      <a:pt x="0" y="691"/>
                      <a:pt x="84" y="763"/>
                      <a:pt x="167" y="763"/>
                    </a:cubicBezTo>
                    <a:lnTo>
                      <a:pt x="441" y="763"/>
                    </a:lnTo>
                    <a:lnTo>
                      <a:pt x="441" y="1025"/>
                    </a:lnTo>
                    <a:cubicBezTo>
                      <a:pt x="441" y="1120"/>
                      <a:pt x="512" y="1191"/>
                      <a:pt x="595" y="1191"/>
                    </a:cubicBezTo>
                    <a:cubicBezTo>
                      <a:pt x="691" y="1191"/>
                      <a:pt x="762" y="1120"/>
                      <a:pt x="762" y="1025"/>
                    </a:cubicBezTo>
                    <a:lnTo>
                      <a:pt x="762" y="763"/>
                    </a:lnTo>
                    <a:lnTo>
                      <a:pt x="1024" y="763"/>
                    </a:lnTo>
                    <a:cubicBezTo>
                      <a:pt x="1119" y="763"/>
                      <a:pt x="1191" y="691"/>
                      <a:pt x="1191" y="596"/>
                    </a:cubicBezTo>
                    <a:cubicBezTo>
                      <a:pt x="1191" y="513"/>
                      <a:pt x="1119" y="429"/>
                      <a:pt x="1024" y="429"/>
                    </a:cubicBezTo>
                    <a:lnTo>
                      <a:pt x="762" y="429"/>
                    </a:lnTo>
                    <a:lnTo>
                      <a:pt x="762" y="167"/>
                    </a:lnTo>
                    <a:cubicBezTo>
                      <a:pt x="762" y="72"/>
                      <a:pt x="691" y="1"/>
                      <a:pt x="59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78;p55">
              <a:extLst>
                <a:ext uri="{FF2B5EF4-FFF2-40B4-BE49-F238E27FC236}">
                  <a16:creationId xmlns:a16="http://schemas.microsoft.com/office/drawing/2014/main" id="{C23B45D2-7599-DB40-91C1-75E0FE7B265F}"/>
                </a:ext>
              </a:extLst>
            </p:cNvPr>
            <p:cNvGrpSpPr>
              <a:grpSpLocks noChangeAspect="1"/>
            </p:cNvGrpSpPr>
            <p:nvPr/>
          </p:nvGrpSpPr>
          <p:grpSpPr>
            <a:xfrm rot="2700000">
              <a:off x="2279923" y="2161499"/>
              <a:ext cx="502240" cy="504000"/>
              <a:chOff x="5779408" y="3699191"/>
              <a:chExt cx="317645" cy="318757"/>
            </a:xfrm>
          </p:grpSpPr>
          <p:sp>
            <p:nvSpPr>
              <p:cNvPr id="32" name="Google Shape;5279;p55">
                <a:extLst>
                  <a:ext uri="{FF2B5EF4-FFF2-40B4-BE49-F238E27FC236}">
                    <a16:creationId xmlns:a16="http://schemas.microsoft.com/office/drawing/2014/main" id="{55249F0D-C2F8-FB4E-A7C2-30E549C2A2CB}"/>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w="12700">
                <a:solidFill>
                  <a:srgbClr val="657E9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80;p55">
                <a:extLst>
                  <a:ext uri="{FF2B5EF4-FFF2-40B4-BE49-F238E27FC236}">
                    <a16:creationId xmlns:a16="http://schemas.microsoft.com/office/drawing/2014/main" id="{7578D072-953C-DE4E-9147-61E5436DF785}"/>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w="12700">
                <a:solidFill>
                  <a:srgbClr val="657E9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8" name="Google Shape;187;p29">
            <a:extLst>
              <a:ext uri="{FF2B5EF4-FFF2-40B4-BE49-F238E27FC236}">
                <a16:creationId xmlns:a16="http://schemas.microsoft.com/office/drawing/2014/main" id="{67A96F1B-C79F-1D4E-AAE7-79A562CE5585}"/>
              </a:ext>
            </a:extLst>
          </p:cNvPr>
          <p:cNvCxnSpPr>
            <a:cxnSpLocks/>
          </p:cNvCxnSpPr>
          <p:nvPr/>
        </p:nvCxnSpPr>
        <p:spPr>
          <a:xfrm>
            <a:off x="4050529" y="2031198"/>
            <a:ext cx="0" cy="4284000"/>
          </a:xfrm>
          <a:prstGeom prst="straightConnector1">
            <a:avLst/>
          </a:prstGeom>
          <a:noFill/>
          <a:ln w="28575" cap="flat" cmpd="sng">
            <a:solidFill>
              <a:srgbClr val="657E93"/>
            </a:solidFill>
            <a:prstDash val="solid"/>
            <a:round/>
            <a:headEnd type="none" w="med" len="med"/>
            <a:tailEnd type="none" w="med" len="med"/>
          </a:ln>
        </p:spPr>
      </p:cxnSp>
      <p:cxnSp>
        <p:nvCxnSpPr>
          <p:cNvPr id="39" name="Google Shape;187;p29">
            <a:extLst>
              <a:ext uri="{FF2B5EF4-FFF2-40B4-BE49-F238E27FC236}">
                <a16:creationId xmlns:a16="http://schemas.microsoft.com/office/drawing/2014/main" id="{88DBF463-E2D2-1246-90DE-E5612418DAF8}"/>
              </a:ext>
            </a:extLst>
          </p:cNvPr>
          <p:cNvCxnSpPr>
            <a:cxnSpLocks/>
          </p:cNvCxnSpPr>
          <p:nvPr/>
        </p:nvCxnSpPr>
        <p:spPr>
          <a:xfrm>
            <a:off x="8475893" y="2031198"/>
            <a:ext cx="0" cy="4284000"/>
          </a:xfrm>
          <a:prstGeom prst="straightConnector1">
            <a:avLst/>
          </a:prstGeom>
          <a:noFill/>
          <a:ln w="28575" cap="flat" cmpd="sng">
            <a:solidFill>
              <a:srgbClr val="657E93"/>
            </a:solidFill>
            <a:prstDash val="solid"/>
            <a:round/>
            <a:headEnd type="none" w="med" len="med"/>
            <a:tailEnd type="none" w="med" len="med"/>
          </a:ln>
        </p:spPr>
      </p:cxnSp>
    </p:spTree>
    <p:extLst>
      <p:ext uri="{BB962C8B-B14F-4D97-AF65-F5344CB8AC3E}">
        <p14:creationId xmlns:p14="http://schemas.microsoft.com/office/powerpoint/2010/main" val="143411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4C3CE5-3DF7-AD49-9762-AA64BB683A55}"/>
              </a:ext>
            </a:extLst>
          </p:cNvPr>
          <p:cNvSpPr>
            <a:spLocks noGrp="1"/>
          </p:cNvSpPr>
          <p:nvPr>
            <p:ph type="sldNum" sz="quarter" idx="12"/>
          </p:nvPr>
        </p:nvSpPr>
        <p:spPr/>
        <p:txBody>
          <a:bodyPr/>
          <a:lstStyle/>
          <a:p>
            <a:fld id="{1CF2D47E-0AF1-4C27-801F-64E3E5BF7F72}" type="slidenum">
              <a:rPr lang="en-US" smtClean="0"/>
              <a:t>16</a:t>
            </a:fld>
            <a:endParaRPr lang="en-US"/>
          </a:p>
        </p:txBody>
      </p:sp>
      <p:pic>
        <p:nvPicPr>
          <p:cNvPr id="4" name="Picture 3">
            <a:extLst>
              <a:ext uri="{FF2B5EF4-FFF2-40B4-BE49-F238E27FC236}">
                <a16:creationId xmlns:a16="http://schemas.microsoft.com/office/drawing/2014/main" id="{AC44D706-68DA-2340-ACFC-E21E5715C800}"/>
              </a:ext>
            </a:extLst>
          </p:cNvPr>
          <p:cNvPicPr>
            <a:picLocks noChangeAspect="1"/>
          </p:cNvPicPr>
          <p:nvPr/>
        </p:nvPicPr>
        <p:blipFill>
          <a:blip r:embed="rId3"/>
          <a:stretch>
            <a:fillRect/>
          </a:stretch>
        </p:blipFill>
        <p:spPr>
          <a:xfrm>
            <a:off x="878462" y="1119505"/>
            <a:ext cx="10434649" cy="4618800"/>
          </a:xfrm>
          <a:prstGeom prst="rect">
            <a:avLst/>
          </a:prstGeom>
        </p:spPr>
      </p:pic>
      <p:sp>
        <p:nvSpPr>
          <p:cNvPr id="17" name="Google Shape;185;p29">
            <a:extLst>
              <a:ext uri="{FF2B5EF4-FFF2-40B4-BE49-F238E27FC236}">
                <a16:creationId xmlns:a16="http://schemas.microsoft.com/office/drawing/2014/main" id="{346CDE1F-FB60-434A-B2B1-562B11D3CF3A}"/>
              </a:ext>
            </a:extLst>
          </p:cNvPr>
          <p:cNvSpPr txBox="1">
            <a:spLocks/>
          </p:cNvSpPr>
          <p:nvPr/>
        </p:nvSpPr>
        <p:spPr>
          <a:xfrm>
            <a:off x="648458" y="237363"/>
            <a:ext cx="2520536"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Sensitivities</a:t>
            </a:r>
          </a:p>
        </p:txBody>
      </p:sp>
    </p:spTree>
    <p:extLst>
      <p:ext uri="{BB962C8B-B14F-4D97-AF65-F5344CB8AC3E}">
        <p14:creationId xmlns:p14="http://schemas.microsoft.com/office/powerpoint/2010/main" val="182535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24EA-574E-084A-8C82-0C692E2A6A7E}"/>
              </a:ext>
            </a:extLst>
          </p:cNvPr>
          <p:cNvSpPr>
            <a:spLocks noGrp="1"/>
          </p:cNvSpPr>
          <p:nvPr>
            <p:ph type="title"/>
          </p:nvPr>
        </p:nvSpPr>
        <p:spPr>
          <a:xfrm>
            <a:off x="1219200" y="0"/>
            <a:ext cx="9493249" cy="1577975"/>
          </a:xfrm>
        </p:spPr>
        <p:txBody>
          <a:bodyPr/>
          <a:lstStyle/>
          <a:p>
            <a:r>
              <a:rPr lang="en-US"/>
              <a:t>Specificity Definition</a:t>
            </a:r>
          </a:p>
        </p:txBody>
      </p:sp>
      <p:sp>
        <p:nvSpPr>
          <p:cNvPr id="3" name="Content Placeholder 2">
            <a:extLst>
              <a:ext uri="{FF2B5EF4-FFF2-40B4-BE49-F238E27FC236}">
                <a16:creationId xmlns:a16="http://schemas.microsoft.com/office/drawing/2014/main" id="{C1F4D286-32C9-264B-B609-D5DB2A7513E5}"/>
              </a:ext>
            </a:extLst>
          </p:cNvPr>
          <p:cNvSpPr>
            <a:spLocks noGrp="1"/>
          </p:cNvSpPr>
          <p:nvPr>
            <p:ph idx="1"/>
          </p:nvPr>
        </p:nvSpPr>
        <p:spPr>
          <a:xfrm>
            <a:off x="1219200" y="2019512"/>
            <a:ext cx="7810656" cy="5311003"/>
          </a:xfrm>
        </p:spPr>
        <p:txBody>
          <a:bodyPr>
            <a:normAutofit/>
          </a:bodyPr>
          <a:lstStyle/>
          <a:p>
            <a:pPr>
              <a:lnSpc>
                <a:spcPct val="210000"/>
              </a:lnSpc>
            </a:pPr>
            <a:r>
              <a:rPr lang="en-US"/>
              <a:t>Sensitivity 1: !HITS / (ID_BL_DOTS or ID_GXP_DOTS)</a:t>
            </a:r>
          </a:p>
          <a:p>
            <a:pPr lvl="1">
              <a:lnSpc>
                <a:spcPct val="210000"/>
              </a:lnSpc>
            </a:pPr>
            <a:r>
              <a:rPr lang="en-US"/>
              <a:t>Of all the negative known samples according to the DOTS lab, how many did the rat get right?</a:t>
            </a:r>
          </a:p>
          <a:p>
            <a:pPr>
              <a:lnSpc>
                <a:spcPct val="210000"/>
              </a:lnSpc>
            </a:pPr>
            <a:r>
              <a:rPr lang="en-US"/>
              <a:t>Sensitivity 2: !HITS / STATUS_DEFINITIVE</a:t>
            </a:r>
          </a:p>
          <a:p>
            <a:pPr lvl="1">
              <a:lnSpc>
                <a:spcPct val="210000"/>
              </a:lnSpc>
            </a:pPr>
            <a:r>
              <a:rPr lang="en-US"/>
              <a:t>Blind Positive samples: It combines the results from the DOTS lab (human evaluation) and a second layer evaluation in the APOPO lab (using WHO approved methods which are ~90% accurate) where the second layer overrides the results from the DOTS lab.</a:t>
            </a:r>
          </a:p>
          <a:p>
            <a:pPr lvl="1">
              <a:lnSpc>
                <a:spcPct val="210000"/>
              </a:lnSpc>
            </a:pPr>
            <a:r>
              <a:rPr lang="en-US"/>
              <a:t>Of all STATUS_DEFINITIVE samples, how many did the rat get right?</a:t>
            </a:r>
          </a:p>
        </p:txBody>
      </p:sp>
      <p:sp>
        <p:nvSpPr>
          <p:cNvPr id="4" name="Slide Number Placeholder 3">
            <a:extLst>
              <a:ext uri="{FF2B5EF4-FFF2-40B4-BE49-F238E27FC236}">
                <a16:creationId xmlns:a16="http://schemas.microsoft.com/office/drawing/2014/main" id="{FD997D49-5D9F-C843-97B7-34F12AB5D411}"/>
              </a:ext>
            </a:extLst>
          </p:cNvPr>
          <p:cNvSpPr>
            <a:spLocks noGrp="1"/>
          </p:cNvSpPr>
          <p:nvPr>
            <p:ph type="sldNum" sz="quarter" idx="12"/>
          </p:nvPr>
        </p:nvSpPr>
        <p:spPr/>
        <p:txBody>
          <a:bodyPr/>
          <a:lstStyle/>
          <a:p>
            <a:fld id="{1CF2D47E-0AF1-4C27-801F-64E3E5BF7F72}" type="slidenum">
              <a:rPr lang="en-US" smtClean="0"/>
              <a:t>17</a:t>
            </a:fld>
            <a:endParaRPr lang="en-US"/>
          </a:p>
        </p:txBody>
      </p:sp>
      <p:pic>
        <p:nvPicPr>
          <p:cNvPr id="5" name="Picture 4" descr="Simple guide to confusion matrix terminology">
            <a:extLst>
              <a:ext uri="{FF2B5EF4-FFF2-40B4-BE49-F238E27FC236}">
                <a16:creationId xmlns:a16="http://schemas.microsoft.com/office/drawing/2014/main" id="{9FC3CE6B-CF8E-3A45-8E42-655553BFB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6623" y="136525"/>
            <a:ext cx="4260941" cy="2432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D87C393-B615-8D4F-8889-BB87F07DB6DA}"/>
              </a:ext>
            </a:extLst>
          </p:cNvPr>
          <p:cNvSpPr/>
          <p:nvPr/>
        </p:nvSpPr>
        <p:spPr>
          <a:xfrm>
            <a:off x="8962538" y="820224"/>
            <a:ext cx="1054157" cy="515589"/>
          </a:xfrm>
          <a:prstGeom prst="rect">
            <a:avLst/>
          </a:prstGeom>
          <a:solidFill>
            <a:srgbClr val="F48E2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2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4C3CE5-3DF7-AD49-9762-AA64BB683A55}"/>
              </a:ext>
            </a:extLst>
          </p:cNvPr>
          <p:cNvSpPr>
            <a:spLocks noGrp="1"/>
          </p:cNvSpPr>
          <p:nvPr>
            <p:ph type="sldNum" sz="quarter" idx="12"/>
          </p:nvPr>
        </p:nvSpPr>
        <p:spPr/>
        <p:txBody>
          <a:bodyPr/>
          <a:lstStyle/>
          <a:p>
            <a:fld id="{1CF2D47E-0AF1-4C27-801F-64E3E5BF7F72}" type="slidenum">
              <a:rPr lang="en-US" smtClean="0"/>
              <a:t>18</a:t>
            </a:fld>
            <a:endParaRPr lang="en-US"/>
          </a:p>
        </p:txBody>
      </p:sp>
      <p:sp>
        <p:nvSpPr>
          <p:cNvPr id="17" name="Google Shape;185;p29">
            <a:extLst>
              <a:ext uri="{FF2B5EF4-FFF2-40B4-BE49-F238E27FC236}">
                <a16:creationId xmlns:a16="http://schemas.microsoft.com/office/drawing/2014/main" id="{346CDE1F-FB60-434A-B2B1-562B11D3CF3A}"/>
              </a:ext>
            </a:extLst>
          </p:cNvPr>
          <p:cNvSpPr txBox="1">
            <a:spLocks/>
          </p:cNvSpPr>
          <p:nvPr/>
        </p:nvSpPr>
        <p:spPr>
          <a:xfrm>
            <a:off x="648458" y="237363"/>
            <a:ext cx="2520536"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Specificities</a:t>
            </a:r>
          </a:p>
        </p:txBody>
      </p:sp>
      <p:pic>
        <p:nvPicPr>
          <p:cNvPr id="3" name="Picture 2">
            <a:extLst>
              <a:ext uri="{FF2B5EF4-FFF2-40B4-BE49-F238E27FC236}">
                <a16:creationId xmlns:a16="http://schemas.microsoft.com/office/drawing/2014/main" id="{494B0B33-B92B-DF4C-BC74-82F8F7EB7E4D}"/>
              </a:ext>
            </a:extLst>
          </p:cNvPr>
          <p:cNvPicPr>
            <a:picLocks noChangeAspect="1"/>
          </p:cNvPicPr>
          <p:nvPr/>
        </p:nvPicPr>
        <p:blipFill>
          <a:blip r:embed="rId3"/>
          <a:stretch>
            <a:fillRect/>
          </a:stretch>
        </p:blipFill>
        <p:spPr>
          <a:xfrm>
            <a:off x="878676" y="1119600"/>
            <a:ext cx="10434648" cy="4618800"/>
          </a:xfrm>
          <a:prstGeom prst="rect">
            <a:avLst/>
          </a:prstGeom>
        </p:spPr>
      </p:pic>
    </p:spTree>
    <p:extLst>
      <p:ext uri="{BB962C8B-B14F-4D97-AF65-F5344CB8AC3E}">
        <p14:creationId xmlns:p14="http://schemas.microsoft.com/office/powerpoint/2010/main" val="422906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FBE9DB16-5C17-4090-8D3F-03B9BAAB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etallic spheres connected in mesh">
            <a:extLst>
              <a:ext uri="{FF2B5EF4-FFF2-40B4-BE49-F238E27FC236}">
                <a16:creationId xmlns:a16="http://schemas.microsoft.com/office/drawing/2014/main" id="{E1C67EBE-9586-4FAE-B234-A7FD852028F3}"/>
              </a:ext>
            </a:extLst>
          </p:cNvPr>
          <p:cNvPicPr>
            <a:picLocks noChangeAspect="1"/>
          </p:cNvPicPr>
          <p:nvPr/>
        </p:nvPicPr>
        <p:blipFill rotWithShape="1">
          <a:blip r:embed="rId4">
            <a:alphaModFix amt="84000"/>
            <a:extLst>
              <a:ext uri="{BEBA8EAE-BF5A-486C-A8C5-ECC9F3942E4B}">
                <a14:imgProps xmlns:a14="http://schemas.microsoft.com/office/drawing/2010/main">
                  <a14:imgLayer r:embed="rId5">
                    <a14:imgEffect>
                      <a14:brightnessContrast bright="-40000" contrast="20000"/>
                    </a14:imgEffect>
                  </a14:imgLayer>
                </a14:imgProps>
              </a:ext>
            </a:extLst>
          </a:blip>
          <a:srcRect t="15730"/>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5439" y="231439"/>
            <a:ext cx="6858000" cy="6395122"/>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a:extLst>
              <a:ext uri="{FF2B5EF4-FFF2-40B4-BE49-F238E27FC236}">
                <a16:creationId xmlns:a16="http://schemas.microsoft.com/office/drawing/2014/main" id="{38C13093-F147-4C4E-9844-F01238DBC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3" name="Group 22">
              <a:extLst>
                <a:ext uri="{FF2B5EF4-FFF2-40B4-BE49-F238E27FC236}">
                  <a16:creationId xmlns:a16="http://schemas.microsoft.com/office/drawing/2014/main" id="{804050F4-5635-4D29-882B-9E26D607FC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5" name="Straight Connector 24">
                <a:extLst>
                  <a:ext uri="{FF2B5EF4-FFF2-40B4-BE49-F238E27FC236}">
                    <a16:creationId xmlns:a16="http://schemas.microsoft.com/office/drawing/2014/main" id="{D5B51A74-1848-4691-A276-A67B72C674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1BD7D0-08DD-4880-A93E-92454B00B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CF9ECA97-80C4-4AFD-AC63-BCF6888FA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5C8167F-5BF4-6E45-AF2D-3EC13044AD0C}"/>
              </a:ext>
            </a:extLst>
          </p:cNvPr>
          <p:cNvSpPr>
            <a:spLocks noGrp="1"/>
          </p:cNvSpPr>
          <p:nvPr>
            <p:ph type="sldNum" sz="quarter" idx="12"/>
          </p:nvPr>
        </p:nvSpPr>
        <p:spPr>
          <a:xfrm>
            <a:off x="10905482" y="6356350"/>
            <a:ext cx="1112082" cy="365125"/>
          </a:xfrm>
        </p:spPr>
        <p:txBody>
          <a:bodyPr vert="horz" lIns="91440" tIns="45720" rIns="91440" bIns="45720" rtlCol="0" anchor="ctr">
            <a:normAutofit/>
          </a:bodyPr>
          <a:lstStyle/>
          <a:p>
            <a:pPr>
              <a:spcAft>
                <a:spcPts val="600"/>
              </a:spcAft>
            </a:pPr>
            <a:fld id="{1CF2D47E-0AF1-4C27-801F-64E3E5BF7F72}" type="slidenum">
              <a:rPr lang="en-US" sz="1100">
                <a:solidFill>
                  <a:srgbClr val="FFFFFF"/>
                </a:solidFill>
              </a:rPr>
              <a:pPr>
                <a:spcAft>
                  <a:spcPts val="600"/>
                </a:spcAft>
              </a:pPr>
              <a:t>19</a:t>
            </a:fld>
            <a:endParaRPr lang="en-US" sz="1100">
              <a:solidFill>
                <a:srgbClr val="FFFFFF"/>
              </a:solidFill>
            </a:endParaRPr>
          </a:p>
        </p:txBody>
      </p:sp>
      <p:sp>
        <p:nvSpPr>
          <p:cNvPr id="27" name="Title 1">
            <a:extLst>
              <a:ext uri="{FF2B5EF4-FFF2-40B4-BE49-F238E27FC236}">
                <a16:creationId xmlns:a16="http://schemas.microsoft.com/office/drawing/2014/main" id="{3CE9D96E-6B8F-D14D-AD99-808E4149D635}"/>
              </a:ext>
            </a:extLst>
          </p:cNvPr>
          <p:cNvSpPr>
            <a:spLocks noGrp="1"/>
          </p:cNvSpPr>
          <p:nvPr>
            <p:ph type="title"/>
          </p:nvPr>
        </p:nvSpPr>
        <p:spPr>
          <a:xfrm>
            <a:off x="1018674" y="848239"/>
            <a:ext cx="10239876" cy="3679656"/>
          </a:xfrm>
        </p:spPr>
        <p:txBody>
          <a:bodyPr anchor="b">
            <a:normAutofit/>
          </a:bodyPr>
          <a:lstStyle/>
          <a:p>
            <a:br>
              <a:rPr lang="en-US" sz="4400">
                <a:solidFill>
                  <a:schemeClr val="bg1"/>
                </a:solidFill>
              </a:rPr>
            </a:br>
            <a:r>
              <a:rPr lang="en-US" sz="4400">
                <a:solidFill>
                  <a:schemeClr val="bg1"/>
                </a:solidFill>
              </a:rPr>
              <a:t>How can we combine the strengths of these hero rats to increase metrics?</a:t>
            </a:r>
          </a:p>
        </p:txBody>
      </p:sp>
      <p:sp>
        <p:nvSpPr>
          <p:cNvPr id="28" name="Text Placeholder 2">
            <a:extLst>
              <a:ext uri="{FF2B5EF4-FFF2-40B4-BE49-F238E27FC236}">
                <a16:creationId xmlns:a16="http://schemas.microsoft.com/office/drawing/2014/main" id="{8572556D-493D-2145-B164-39B58C01D98C}"/>
              </a:ext>
            </a:extLst>
          </p:cNvPr>
          <p:cNvSpPr>
            <a:spLocks noGrp="1"/>
          </p:cNvSpPr>
          <p:nvPr>
            <p:ph type="body" idx="1"/>
          </p:nvPr>
        </p:nvSpPr>
        <p:spPr>
          <a:xfrm>
            <a:off x="1018674" y="4839722"/>
            <a:ext cx="9486900" cy="1516628"/>
          </a:xfrm>
        </p:spPr>
        <p:txBody>
          <a:bodyPr vert="horz" lIns="91440" tIns="45720" rIns="91440" bIns="45720" rtlCol="0" anchor="t">
            <a:noAutofit/>
          </a:bodyPr>
          <a:lstStyle/>
          <a:p>
            <a:r>
              <a:rPr lang="en-US" sz="2400">
                <a:solidFill>
                  <a:schemeClr val="bg1"/>
                </a:solidFill>
              </a:rPr>
              <a:t>Each rat has unique strengths and weaknesses, but how do we find a combination of rats that gives the best sensitivity and specificity?</a:t>
            </a:r>
          </a:p>
        </p:txBody>
      </p:sp>
    </p:spTree>
    <p:extLst>
      <p:ext uri="{BB962C8B-B14F-4D97-AF65-F5344CB8AC3E}">
        <p14:creationId xmlns:p14="http://schemas.microsoft.com/office/powerpoint/2010/main" val="142574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7DA8-7B99-1D41-AF67-20F9B63E213F}"/>
              </a:ext>
            </a:extLst>
          </p:cNvPr>
          <p:cNvSpPr>
            <a:spLocks noGrp="1"/>
          </p:cNvSpPr>
          <p:nvPr>
            <p:ph type="title"/>
          </p:nvPr>
        </p:nvSpPr>
        <p:spPr>
          <a:xfrm>
            <a:off x="1219200" y="201041"/>
            <a:ext cx="9493249" cy="796880"/>
          </a:xfrm>
        </p:spPr>
        <p:txBody>
          <a:bodyPr/>
          <a:lstStyle/>
          <a:p>
            <a:r>
              <a:rPr lang="en-CA" u="sng"/>
              <a:t>Table of Contents</a:t>
            </a:r>
            <a:endParaRPr lang="en-US" u="sng"/>
          </a:p>
        </p:txBody>
      </p:sp>
      <p:sp>
        <p:nvSpPr>
          <p:cNvPr id="3" name="TextBox 2">
            <a:extLst>
              <a:ext uri="{FF2B5EF4-FFF2-40B4-BE49-F238E27FC236}">
                <a16:creationId xmlns:a16="http://schemas.microsoft.com/office/drawing/2014/main" id="{7748068D-0928-7745-BA7F-C4A84093B4A9}"/>
              </a:ext>
            </a:extLst>
          </p:cNvPr>
          <p:cNvSpPr txBox="1"/>
          <p:nvPr/>
        </p:nvSpPr>
        <p:spPr>
          <a:xfrm>
            <a:off x="1219200" y="997921"/>
            <a:ext cx="9493248" cy="6186309"/>
          </a:xfrm>
          <a:prstGeom prst="rect">
            <a:avLst/>
          </a:prstGeom>
          <a:noFill/>
        </p:spPr>
        <p:txBody>
          <a:bodyPr wrap="square" lIns="91440" tIns="45720" rIns="91440" bIns="45720" rtlCol="0" anchor="t">
            <a:spAutoFit/>
          </a:bodyPr>
          <a:lstStyle/>
          <a:p>
            <a:r>
              <a:rPr lang="en-US" sz="2200"/>
              <a:t>Executive Summary (includes our goal/purpose)</a:t>
            </a:r>
          </a:p>
          <a:p>
            <a:pPr marL="285750" indent="-285750">
              <a:buFont typeface="Arial" panose="020B0604020202020204" pitchFamily="34" charset="0"/>
              <a:buChar char="•"/>
            </a:pPr>
            <a:endParaRPr lang="en-US" sz="2200"/>
          </a:p>
          <a:p>
            <a:r>
              <a:rPr lang="en-US" sz="2200"/>
              <a:t>Background</a:t>
            </a:r>
          </a:p>
          <a:p>
            <a:pPr marL="742950" lvl="1" indent="-285750">
              <a:buFont typeface="Arial" panose="020B0604020202020204" pitchFamily="34" charset="0"/>
              <a:buChar char="•"/>
            </a:pPr>
            <a:r>
              <a:rPr lang="en-US" sz="2200"/>
              <a:t>APOPO</a:t>
            </a:r>
          </a:p>
          <a:p>
            <a:pPr marL="742950" lvl="1" indent="-285750">
              <a:buFont typeface="Arial" panose="020B0604020202020204" pitchFamily="34" charset="0"/>
              <a:buChar char="•"/>
            </a:pPr>
            <a:r>
              <a:rPr lang="en-US" sz="2200"/>
              <a:t>Tuberculosis</a:t>
            </a:r>
          </a:p>
          <a:p>
            <a:pPr marL="742950" lvl="1" indent="-285750">
              <a:buFont typeface="Arial" panose="020B0604020202020204" pitchFamily="34" charset="0"/>
              <a:buChar char="•"/>
            </a:pPr>
            <a:r>
              <a:rPr lang="en-US" sz="2200"/>
              <a:t>Rats</a:t>
            </a:r>
          </a:p>
          <a:p>
            <a:pPr marL="285750" indent="-285750">
              <a:buFont typeface="Arial" panose="020B0604020202020204" pitchFamily="34" charset="0"/>
              <a:buChar char="•"/>
            </a:pPr>
            <a:endParaRPr lang="en-US" sz="2200"/>
          </a:p>
          <a:p>
            <a:r>
              <a:rPr lang="en-US" sz="2200"/>
              <a:t>Data and Analysis</a:t>
            </a:r>
          </a:p>
          <a:p>
            <a:pPr marL="742950" lvl="1" indent="-285750">
              <a:buFont typeface="Arial" panose="020B0604020202020204" pitchFamily="34" charset="0"/>
              <a:buChar char="•"/>
            </a:pPr>
            <a:r>
              <a:rPr lang="en-US" sz="2200"/>
              <a:t>Understanding the columns</a:t>
            </a:r>
          </a:p>
          <a:p>
            <a:pPr marL="742950" lvl="1" indent="-285750">
              <a:buFont typeface="Arial" panose="020B0604020202020204" pitchFamily="34" charset="0"/>
              <a:buChar char="•"/>
            </a:pPr>
            <a:r>
              <a:rPr lang="en-US" sz="2200"/>
              <a:t>Descriptive Statistics</a:t>
            </a:r>
          </a:p>
          <a:p>
            <a:pPr marL="742950" lvl="1" indent="-285750">
              <a:buFont typeface="Arial" panose="020B0604020202020204" pitchFamily="34" charset="0"/>
              <a:buChar char="•"/>
            </a:pPr>
            <a:r>
              <a:rPr lang="en-US" sz="2200"/>
              <a:t>K-means Clustering</a:t>
            </a:r>
          </a:p>
          <a:p>
            <a:pPr marL="742950" lvl="1" indent="-285750">
              <a:buFont typeface="Arial" panose="020B0604020202020204" pitchFamily="34" charset="0"/>
              <a:buChar char="•"/>
            </a:pPr>
            <a:r>
              <a:rPr lang="en-US" sz="2200"/>
              <a:t>Hierarchical Clustering</a:t>
            </a:r>
          </a:p>
          <a:p>
            <a:pPr marL="742950" lvl="1" indent="-285750">
              <a:buFont typeface="Arial" panose="020B0604020202020204" pitchFamily="34" charset="0"/>
              <a:buChar char="•"/>
            </a:pPr>
            <a:endParaRPr lang="en-US" sz="2200"/>
          </a:p>
          <a:p>
            <a:r>
              <a:rPr lang="en-US" sz="2200"/>
              <a:t>Conclusion</a:t>
            </a:r>
          </a:p>
          <a:p>
            <a:pPr marL="742950" lvl="1" indent="-285750">
              <a:buFont typeface="Arial"/>
              <a:buChar char="•"/>
            </a:pPr>
            <a:r>
              <a:rPr lang="en-US" sz="2200">
                <a:ea typeface="+mn-lt"/>
                <a:cs typeface="+mn-lt"/>
              </a:rPr>
              <a:t>What we have achieved</a:t>
            </a:r>
            <a:endParaRPr lang="en-US" sz="2200"/>
          </a:p>
          <a:p>
            <a:pPr marL="742950" lvl="1" indent="-285750">
              <a:buFont typeface="Arial"/>
              <a:buChar char="•"/>
            </a:pPr>
            <a:r>
              <a:rPr lang="en-US" sz="2200"/>
              <a:t>Limitations</a:t>
            </a:r>
          </a:p>
          <a:p>
            <a:pPr marL="742950" lvl="1" indent="-285750">
              <a:buFont typeface="Arial"/>
              <a:buChar char="•"/>
            </a:pPr>
            <a:r>
              <a:rPr lang="en-US" sz="2200"/>
              <a:t>Next Steps</a:t>
            </a:r>
          </a:p>
          <a:p>
            <a:pPr marL="285750" indent="-285750">
              <a:buFont typeface="Arial" panose="020B0604020202020204" pitchFamily="34" charset="0"/>
              <a:buChar char="•"/>
            </a:pPr>
            <a:endParaRPr lang="en-US" sz="2200"/>
          </a:p>
        </p:txBody>
      </p:sp>
      <p:sp>
        <p:nvSpPr>
          <p:cNvPr id="8" name="Google Shape;347;p37">
            <a:extLst>
              <a:ext uri="{FF2B5EF4-FFF2-40B4-BE49-F238E27FC236}">
                <a16:creationId xmlns:a16="http://schemas.microsoft.com/office/drawing/2014/main" id="{B2C0E001-891C-DF46-96F8-BDA8FD09303F}"/>
              </a:ext>
            </a:extLst>
          </p:cNvPr>
          <p:cNvSpPr txBox="1">
            <a:spLocks/>
          </p:cNvSpPr>
          <p:nvPr/>
        </p:nvSpPr>
        <p:spPr>
          <a:xfrm>
            <a:off x="549800" y="975578"/>
            <a:ext cx="822300" cy="459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2400" b="1">
                <a:solidFill>
                  <a:srgbClr val="F48E20"/>
                </a:solidFill>
                <a:latin typeface="Raleway"/>
                <a:ea typeface="Raleway"/>
                <a:cs typeface="Raleway"/>
                <a:sym typeface="Raleway"/>
              </a:rPr>
              <a:t>I</a:t>
            </a:r>
          </a:p>
        </p:txBody>
      </p:sp>
      <p:sp>
        <p:nvSpPr>
          <p:cNvPr id="9" name="Google Shape;349;p37">
            <a:extLst>
              <a:ext uri="{FF2B5EF4-FFF2-40B4-BE49-F238E27FC236}">
                <a16:creationId xmlns:a16="http://schemas.microsoft.com/office/drawing/2014/main" id="{31DDDCBD-C6DD-DD44-9EE6-FF7B5CF05757}"/>
              </a:ext>
            </a:extLst>
          </p:cNvPr>
          <p:cNvSpPr txBox="1">
            <a:spLocks/>
          </p:cNvSpPr>
          <p:nvPr/>
        </p:nvSpPr>
        <p:spPr>
          <a:xfrm>
            <a:off x="612929" y="5358215"/>
            <a:ext cx="656400" cy="459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2400" b="1">
                <a:solidFill>
                  <a:srgbClr val="F48E20"/>
                </a:solidFill>
                <a:latin typeface="Raleway"/>
                <a:ea typeface="Raleway"/>
                <a:cs typeface="Raleway"/>
                <a:sym typeface="Raleway"/>
              </a:rPr>
              <a:t>IV</a:t>
            </a:r>
          </a:p>
        </p:txBody>
      </p:sp>
      <p:sp>
        <p:nvSpPr>
          <p:cNvPr id="10" name="Google Shape;350;p37">
            <a:extLst>
              <a:ext uri="{FF2B5EF4-FFF2-40B4-BE49-F238E27FC236}">
                <a16:creationId xmlns:a16="http://schemas.microsoft.com/office/drawing/2014/main" id="{244EC58C-F965-3445-94C1-661373FC4591}"/>
              </a:ext>
            </a:extLst>
          </p:cNvPr>
          <p:cNvSpPr txBox="1">
            <a:spLocks/>
          </p:cNvSpPr>
          <p:nvPr/>
        </p:nvSpPr>
        <p:spPr>
          <a:xfrm>
            <a:off x="598641" y="3335862"/>
            <a:ext cx="707400" cy="459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2400" b="1">
                <a:solidFill>
                  <a:srgbClr val="F48E20"/>
                </a:solidFill>
                <a:latin typeface="Raleway"/>
                <a:ea typeface="Raleway"/>
                <a:cs typeface="Raleway"/>
                <a:sym typeface="Raleway"/>
              </a:rPr>
              <a:t>III</a:t>
            </a:r>
          </a:p>
        </p:txBody>
      </p:sp>
      <p:sp>
        <p:nvSpPr>
          <p:cNvPr id="11" name="Google Shape;351;p37">
            <a:extLst>
              <a:ext uri="{FF2B5EF4-FFF2-40B4-BE49-F238E27FC236}">
                <a16:creationId xmlns:a16="http://schemas.microsoft.com/office/drawing/2014/main" id="{7F5006D6-E2C7-6D4E-B3B9-F7A054B45870}"/>
              </a:ext>
            </a:extLst>
          </p:cNvPr>
          <p:cNvSpPr txBox="1">
            <a:spLocks/>
          </p:cNvSpPr>
          <p:nvPr/>
        </p:nvSpPr>
        <p:spPr>
          <a:xfrm>
            <a:off x="686900" y="1671876"/>
            <a:ext cx="548100" cy="4590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2400" b="1">
                <a:solidFill>
                  <a:srgbClr val="F48E20"/>
                </a:solidFill>
                <a:latin typeface="Raleway"/>
                <a:ea typeface="Raleway"/>
                <a:cs typeface="Raleway"/>
                <a:sym typeface="Raleway"/>
              </a:rPr>
              <a:t>II</a:t>
            </a:r>
          </a:p>
        </p:txBody>
      </p:sp>
      <p:sp>
        <p:nvSpPr>
          <p:cNvPr id="12" name="Slide Number Placeholder 11">
            <a:extLst>
              <a:ext uri="{FF2B5EF4-FFF2-40B4-BE49-F238E27FC236}">
                <a16:creationId xmlns:a16="http://schemas.microsoft.com/office/drawing/2014/main" id="{4DA84D20-A31B-B74F-BD7E-CF9ADE239EDA}"/>
              </a:ext>
            </a:extLst>
          </p:cNvPr>
          <p:cNvSpPr>
            <a:spLocks noGrp="1"/>
          </p:cNvSpPr>
          <p:nvPr>
            <p:ph type="sldNum" sz="quarter" idx="12"/>
          </p:nvPr>
        </p:nvSpPr>
        <p:spPr/>
        <p:txBody>
          <a:bodyPr/>
          <a:lstStyle/>
          <a:p>
            <a:fld id="{1CF2D47E-0AF1-4C27-801F-64E3E5BF7F72}" type="slidenum">
              <a:rPr lang="en-US" smtClean="0"/>
              <a:t>2</a:t>
            </a:fld>
            <a:endParaRPr lang="en-US"/>
          </a:p>
        </p:txBody>
      </p:sp>
    </p:spTree>
    <p:extLst>
      <p:ext uri="{BB962C8B-B14F-4D97-AF65-F5344CB8AC3E}">
        <p14:creationId xmlns:p14="http://schemas.microsoft.com/office/powerpoint/2010/main" val="303654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24EA-574E-084A-8C82-0C692E2A6A7E}"/>
              </a:ext>
            </a:extLst>
          </p:cNvPr>
          <p:cNvSpPr>
            <a:spLocks noGrp="1"/>
          </p:cNvSpPr>
          <p:nvPr>
            <p:ph type="title"/>
          </p:nvPr>
        </p:nvSpPr>
        <p:spPr>
          <a:xfrm>
            <a:off x="1219200" y="0"/>
            <a:ext cx="9493249" cy="1577975"/>
          </a:xfrm>
        </p:spPr>
        <p:txBody>
          <a:bodyPr/>
          <a:lstStyle/>
          <a:p>
            <a:r>
              <a:rPr lang="en-US" err="1"/>
              <a:t>HeroRAT</a:t>
            </a:r>
            <a:r>
              <a:rPr lang="en-US"/>
              <a:t> Teams</a:t>
            </a:r>
          </a:p>
        </p:txBody>
      </p:sp>
      <p:sp>
        <p:nvSpPr>
          <p:cNvPr id="3" name="Content Placeholder 2">
            <a:extLst>
              <a:ext uri="{FF2B5EF4-FFF2-40B4-BE49-F238E27FC236}">
                <a16:creationId xmlns:a16="http://schemas.microsoft.com/office/drawing/2014/main" id="{C1F4D286-32C9-264B-B609-D5DB2A7513E5}"/>
              </a:ext>
            </a:extLst>
          </p:cNvPr>
          <p:cNvSpPr>
            <a:spLocks noGrp="1"/>
          </p:cNvSpPr>
          <p:nvPr>
            <p:ph idx="1"/>
          </p:nvPr>
        </p:nvSpPr>
        <p:spPr>
          <a:xfrm>
            <a:off x="1219200" y="1227909"/>
            <a:ext cx="9753600" cy="5311003"/>
          </a:xfrm>
        </p:spPr>
        <p:txBody>
          <a:bodyPr vert="horz" lIns="91440" tIns="45720" rIns="91440" bIns="45720" rtlCol="0" anchor="t">
            <a:normAutofit/>
          </a:bodyPr>
          <a:lstStyle/>
          <a:p>
            <a:pPr>
              <a:lnSpc>
                <a:spcPct val="210000"/>
              </a:lnSpc>
            </a:pPr>
            <a:r>
              <a:rPr lang="en-US" sz="2000"/>
              <a:t>How are teams decided?</a:t>
            </a:r>
          </a:p>
          <a:p>
            <a:pPr marL="571500" lvl="1" indent="-342900">
              <a:lnSpc>
                <a:spcPct val="210000"/>
              </a:lnSpc>
              <a:buFont typeface="+mj-lt"/>
              <a:buAutoNum type="arabicPeriod"/>
            </a:pPr>
            <a:r>
              <a:rPr lang="en-US" sz="1800"/>
              <a:t>By samples sniffed (ID_SAMPLE)</a:t>
            </a:r>
          </a:p>
          <a:p>
            <a:pPr lvl="2">
              <a:lnSpc>
                <a:spcPct val="210000"/>
              </a:lnSpc>
            </a:pPr>
            <a:r>
              <a:rPr lang="en-US" sz="1600"/>
              <a:t>If a group of rats sniffed the same samples</a:t>
            </a:r>
          </a:p>
          <a:p>
            <a:pPr marL="571500" lvl="1" indent="-342900">
              <a:lnSpc>
                <a:spcPct val="210000"/>
              </a:lnSpc>
              <a:buFont typeface="+mj-lt"/>
              <a:buAutoNum type="arabicPeriod"/>
            </a:pPr>
            <a:r>
              <a:rPr lang="en-US" sz="1800"/>
              <a:t>By evaluation session (ID_</a:t>
            </a:r>
            <a:r>
              <a:rPr lang="en-CA" sz="1800"/>
              <a:t>EVALUATION_SESSION)</a:t>
            </a:r>
          </a:p>
          <a:p>
            <a:pPr lvl="2">
              <a:lnSpc>
                <a:spcPct val="210000"/>
              </a:lnSpc>
            </a:pPr>
            <a:r>
              <a:rPr lang="en-CA" sz="1600"/>
              <a:t>If a group of rats participated in the same evaluation session</a:t>
            </a:r>
          </a:p>
          <a:p>
            <a:pPr>
              <a:lnSpc>
                <a:spcPct val="210000"/>
              </a:lnSpc>
            </a:pPr>
            <a:r>
              <a:rPr lang="en-CA" sz="1800"/>
              <a:t>How is </a:t>
            </a:r>
            <a:r>
              <a:rPr lang="en-CA" sz="1800" b="1"/>
              <a:t>team</a:t>
            </a:r>
            <a:r>
              <a:rPr lang="en-CA" sz="1800"/>
              <a:t> sensitivity and </a:t>
            </a:r>
            <a:r>
              <a:rPr lang="en-CA" sz="1800" b="1"/>
              <a:t>team</a:t>
            </a:r>
            <a:r>
              <a:rPr lang="en-CA" sz="1800"/>
              <a:t> specificity measured?</a:t>
            </a:r>
          </a:p>
          <a:p>
            <a:pPr marL="571500" lvl="1" indent="-342900">
              <a:lnSpc>
                <a:spcPct val="210000"/>
              </a:lnSpc>
              <a:buFont typeface="+mj-lt"/>
              <a:buAutoNum type="arabicPeriod"/>
            </a:pPr>
            <a:r>
              <a:rPr lang="en-US" sz="1600"/>
              <a:t>Of positive samples, the prediction is true if at least one rat predicts true.</a:t>
            </a:r>
          </a:p>
          <a:p>
            <a:pPr marL="571500" lvl="1" indent="-342900">
              <a:lnSpc>
                <a:spcPct val="210000"/>
              </a:lnSpc>
              <a:buFont typeface="+mj-lt"/>
              <a:buAutoNum type="arabicPeriod"/>
            </a:pPr>
            <a:r>
              <a:rPr lang="en-US" sz="1600"/>
              <a:t>Of negative samples, the prediction is false only if all rats predict false.</a:t>
            </a:r>
          </a:p>
        </p:txBody>
      </p:sp>
      <p:sp>
        <p:nvSpPr>
          <p:cNvPr id="4" name="Slide Number Placeholder 3">
            <a:extLst>
              <a:ext uri="{FF2B5EF4-FFF2-40B4-BE49-F238E27FC236}">
                <a16:creationId xmlns:a16="http://schemas.microsoft.com/office/drawing/2014/main" id="{FD997D49-5D9F-C843-97B7-34F12AB5D411}"/>
              </a:ext>
            </a:extLst>
          </p:cNvPr>
          <p:cNvSpPr>
            <a:spLocks noGrp="1"/>
          </p:cNvSpPr>
          <p:nvPr>
            <p:ph type="sldNum" sz="quarter" idx="12"/>
          </p:nvPr>
        </p:nvSpPr>
        <p:spPr/>
        <p:txBody>
          <a:bodyPr/>
          <a:lstStyle/>
          <a:p>
            <a:fld id="{1CF2D47E-0AF1-4C27-801F-64E3E5BF7F72}" type="slidenum">
              <a:rPr lang="en-US" smtClean="0"/>
              <a:t>20</a:t>
            </a:fld>
            <a:endParaRPr lang="en-US"/>
          </a:p>
        </p:txBody>
      </p:sp>
      <p:pic>
        <p:nvPicPr>
          <p:cNvPr id="5" name="Graphic 3" descr="Star with solid fill">
            <a:extLst>
              <a:ext uri="{FF2B5EF4-FFF2-40B4-BE49-F238E27FC236}">
                <a16:creationId xmlns:a16="http://schemas.microsoft.com/office/drawing/2014/main" id="{F3BDCA72-C25D-2D4D-86A3-75423CD40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065" y="3294962"/>
            <a:ext cx="450574" cy="439531"/>
          </a:xfrm>
          <a:prstGeom prst="rect">
            <a:avLst/>
          </a:prstGeom>
        </p:spPr>
      </p:pic>
    </p:spTree>
    <p:extLst>
      <p:ext uri="{BB962C8B-B14F-4D97-AF65-F5344CB8AC3E}">
        <p14:creationId xmlns:p14="http://schemas.microsoft.com/office/powerpoint/2010/main" val="18133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8D849-D639-B144-BBDB-8A11D040B5A3}"/>
              </a:ext>
            </a:extLst>
          </p:cNvPr>
          <p:cNvSpPr>
            <a:spLocks noGrp="1"/>
          </p:cNvSpPr>
          <p:nvPr>
            <p:ph type="sldNum" sz="quarter" idx="12"/>
          </p:nvPr>
        </p:nvSpPr>
        <p:spPr/>
        <p:txBody>
          <a:bodyPr/>
          <a:lstStyle/>
          <a:p>
            <a:fld id="{1CF2D47E-0AF1-4C27-801F-64E3E5BF7F72}" type="slidenum">
              <a:rPr lang="en-US" smtClean="0"/>
              <a:t>21</a:t>
            </a:fld>
            <a:endParaRPr lang="en-US"/>
          </a:p>
        </p:txBody>
      </p:sp>
      <p:graphicFrame>
        <p:nvGraphicFramePr>
          <p:cNvPr id="5" name="Table 4">
            <a:extLst>
              <a:ext uri="{FF2B5EF4-FFF2-40B4-BE49-F238E27FC236}">
                <a16:creationId xmlns:a16="http://schemas.microsoft.com/office/drawing/2014/main" id="{87A0493F-FCEF-C546-B2C0-0BEC3A4F255D}"/>
              </a:ext>
            </a:extLst>
          </p:cNvPr>
          <p:cNvGraphicFramePr>
            <a:graphicFrameLocks noGrp="1"/>
          </p:cNvGraphicFramePr>
          <p:nvPr>
            <p:extLst>
              <p:ext uri="{D42A27DB-BD31-4B8C-83A1-F6EECF244321}">
                <p14:modId xmlns:p14="http://schemas.microsoft.com/office/powerpoint/2010/main" val="2103517972"/>
              </p:ext>
            </p:extLst>
          </p:nvPr>
        </p:nvGraphicFramePr>
        <p:xfrm>
          <a:off x="388730" y="928688"/>
          <a:ext cx="11414541" cy="5129218"/>
        </p:xfrm>
        <a:graphic>
          <a:graphicData uri="http://schemas.openxmlformats.org/drawingml/2006/table">
            <a:tbl>
              <a:tblPr/>
              <a:tblGrid>
                <a:gridCol w="568534">
                  <a:extLst>
                    <a:ext uri="{9D8B030D-6E8A-4147-A177-3AD203B41FA5}">
                      <a16:colId xmlns:a16="http://schemas.microsoft.com/office/drawing/2014/main" val="1730856092"/>
                    </a:ext>
                  </a:extLst>
                </a:gridCol>
                <a:gridCol w="10846007">
                  <a:extLst>
                    <a:ext uri="{9D8B030D-6E8A-4147-A177-3AD203B41FA5}">
                      <a16:colId xmlns:a16="http://schemas.microsoft.com/office/drawing/2014/main" val="1139962955"/>
                    </a:ext>
                  </a:extLst>
                </a:gridCol>
              </a:tblGrid>
              <a:tr h="412390">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Team Num</a:t>
                      </a:r>
                    </a:p>
                  </a:txBody>
                  <a:tcPr marL="1167" marR="1167" marT="1167"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0C0C0"/>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Rats in team</a:t>
                      </a:r>
                    </a:p>
                  </a:txBody>
                  <a:tcPr marL="1167" marR="1167" marT="1167"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0C0C0"/>
                    </a:solidFill>
                  </a:tcPr>
                </a:tc>
                <a:extLst>
                  <a:ext uri="{0D108BD9-81ED-4DB2-BD59-A6C34878D82A}">
                    <a16:rowId xmlns:a16="http://schemas.microsoft.com/office/drawing/2014/main" val="3721510081"/>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1</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Adriano, Charlotte, Dian, Dinah, Elba, Eugen, Justin, Kahu, Zahara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3100974304"/>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2</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Adriano, Charlotte, Dian, Eugen, Kahu, Zahara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945129784"/>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3</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Adriano, Dinah, Elba, Eugen, Garret, Justin, </a:t>
                      </a:r>
                      <a:r>
                        <a:rPr lang="en-CA" sz="1050" b="0" i="0" u="none" strike="noStrike" kern="1200" err="1">
                          <a:solidFill>
                            <a:srgbClr val="000000"/>
                          </a:solidFill>
                          <a:effectLst/>
                          <a:latin typeface="+mn-lt"/>
                          <a:ea typeface="+mn-ea"/>
                          <a:cs typeface="+mn-cs"/>
                        </a:rPr>
                        <a:t>Kahu</a:t>
                      </a:r>
                      <a:r>
                        <a:rPr lang="en-CA" sz="1050" b="0" i="0" u="none" strike="noStrike" kern="1200">
                          <a:solidFill>
                            <a:srgbClr val="000000"/>
                          </a:solidFill>
                          <a:effectLst/>
                          <a:latin typeface="+mn-lt"/>
                          <a:ea typeface="+mn-ea"/>
                          <a:cs typeface="+mn-cs"/>
                        </a:rPr>
                        <a:t>, </a:t>
                      </a:r>
                      <a:r>
                        <a:rPr lang="en-CA" sz="1050" b="0" i="0" u="none" strike="noStrike" kern="1200" err="1">
                          <a:solidFill>
                            <a:srgbClr val="000000"/>
                          </a:solidFill>
                          <a:effectLst/>
                          <a:latin typeface="+mn-lt"/>
                          <a:ea typeface="+mn-ea"/>
                          <a:cs typeface="+mn-cs"/>
                        </a:rPr>
                        <a:t>Zahara</a:t>
                      </a:r>
                      <a:r>
                        <a:rPr lang="en-CA" sz="1050" b="0" i="0" u="none" strike="noStrike" kern="1200">
                          <a:solidFill>
                            <a:srgbClr val="000000"/>
                          </a:solidFill>
                          <a:effectLst/>
                          <a:latin typeface="+mn-lt"/>
                          <a:ea typeface="+mn-ea"/>
                          <a:cs typeface="+mn-cs"/>
                        </a:rPr>
                        <a:t>, </a:t>
                      </a:r>
                      <a:r>
                        <a:rPr lang="en-CA" sz="1050" b="0" i="0" u="none" strike="noStrike" kern="1200" err="1">
                          <a:solidFill>
                            <a:srgbClr val="000000"/>
                          </a:solidFill>
                          <a:effectLst/>
                          <a:latin typeface="+mn-lt"/>
                          <a:ea typeface="+mn-ea"/>
                          <a:cs typeface="+mn-cs"/>
                        </a:rPr>
                        <a:t>Zahoro</a:t>
                      </a:r>
                      <a:endParaRPr lang="en-CA" sz="1050" b="0" i="0" u="none" strike="noStrike" kern="1200">
                        <a:solidFill>
                          <a:srgbClr val="000000"/>
                        </a:solidFill>
                        <a:effectLst/>
                        <a:latin typeface="+mn-lt"/>
                        <a:ea typeface="+mn-ea"/>
                        <a:cs typeface="+mn-cs"/>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1401689706"/>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4</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Adriano, Dinah, Elba, Eugen, Justin, Kahu, Zahara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4240081516"/>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5</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Adriano, Elba, Justin</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1370953634"/>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6</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Campbell, Curtis, Faraj, Julia, Mathew, Moana, Rahim, Randy, Rosena, </a:t>
                      </a:r>
                      <a:r>
                        <a:rPr lang="en-CA" sz="1050" b="0" i="0" u="none" strike="noStrike" kern="1200" err="1">
                          <a:solidFill>
                            <a:srgbClr val="000000"/>
                          </a:solidFill>
                          <a:effectLst/>
                          <a:latin typeface="+mn-lt"/>
                          <a:ea typeface="+mn-ea"/>
                          <a:cs typeface="+mn-cs"/>
                        </a:rPr>
                        <a:t>Sinidu</a:t>
                      </a:r>
                      <a:r>
                        <a:rPr lang="en-CA" sz="1050" b="0" i="0" u="none" strike="noStrike" kern="1200">
                          <a:solidFill>
                            <a:srgbClr val="000000"/>
                          </a:solidFill>
                          <a:effectLst/>
                          <a:latin typeface="+mn-lt"/>
                          <a:ea typeface="+mn-ea"/>
                          <a:cs typeface="+mn-cs"/>
                        </a:rPr>
                        <a:t> </a:t>
                      </a:r>
                      <a:r>
                        <a:rPr lang="en-CA" sz="1050" b="0" i="0" u="none" strike="noStrike" kern="1200" err="1">
                          <a:solidFill>
                            <a:srgbClr val="000000"/>
                          </a:solidFill>
                          <a:effectLst/>
                          <a:latin typeface="+mn-lt"/>
                          <a:ea typeface="+mn-ea"/>
                          <a:cs typeface="+mn-cs"/>
                        </a:rPr>
                        <a:t>Gebru</a:t>
                      </a:r>
                      <a:endParaRPr lang="en-CA" sz="1050" b="0" i="0" u="none" strike="noStrike" kern="1200">
                        <a:solidFill>
                          <a:srgbClr val="000000"/>
                        </a:solidFill>
                        <a:effectLst/>
                        <a:latin typeface="+mn-lt"/>
                        <a:ea typeface="+mn-ea"/>
                        <a:cs typeface="+mn-cs"/>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3057018474"/>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7</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Campbell, Curtis, Faraj, Mathew, Moana, Rahim, Randy</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1298180214"/>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8</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Carolina, Eunice, Freddy, Garrett, </a:t>
                      </a:r>
                      <a:r>
                        <a:rPr lang="en-CA" sz="1050" b="0" i="0" u="none" strike="noStrike" kern="1200" err="1">
                          <a:solidFill>
                            <a:srgbClr val="000000"/>
                          </a:solidFill>
                          <a:effectLst/>
                          <a:latin typeface="+mn-lt"/>
                          <a:ea typeface="+mn-ea"/>
                          <a:cs typeface="+mn-cs"/>
                        </a:rPr>
                        <a:t>Magufuli</a:t>
                      </a:r>
                      <a:r>
                        <a:rPr lang="en-CA" sz="1050" b="0" i="0" u="none" strike="noStrike" kern="1200">
                          <a:solidFill>
                            <a:srgbClr val="000000"/>
                          </a:solidFill>
                          <a:effectLst/>
                          <a:latin typeface="+mn-lt"/>
                          <a:ea typeface="+mn-ea"/>
                          <a:cs typeface="+mn-cs"/>
                        </a:rPr>
                        <a:t>, Oprah, Princess Leia, Serena, Violet, </a:t>
                      </a:r>
                      <a:r>
                        <a:rPr lang="en-CA" sz="1050" b="0" i="0" u="none" strike="noStrike" kern="1200" err="1">
                          <a:solidFill>
                            <a:srgbClr val="000000"/>
                          </a:solidFill>
                          <a:effectLst/>
                          <a:latin typeface="+mn-lt"/>
                          <a:ea typeface="+mn-ea"/>
                          <a:cs typeface="+mn-cs"/>
                        </a:rPr>
                        <a:t>Zahoro</a:t>
                      </a:r>
                      <a:endParaRPr lang="en-CA" sz="1050" b="0" i="0" u="none" strike="noStrike" kern="1200">
                        <a:solidFill>
                          <a:srgbClr val="000000"/>
                        </a:solidFill>
                        <a:effectLst/>
                        <a:latin typeface="+mn-lt"/>
                        <a:ea typeface="+mn-ea"/>
                        <a:cs typeface="+mn-cs"/>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1881961978"/>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9</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Carolina, Freddy, Princess Leia, Serena, Violet</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3020695612"/>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10</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Charlotte, Dian, Eunice, </a:t>
                      </a:r>
                      <a:r>
                        <a:rPr lang="en-CA" sz="1050" b="0" i="0" u="none" strike="noStrike" kern="1200" err="1">
                          <a:solidFill>
                            <a:srgbClr val="000000"/>
                          </a:solidFill>
                          <a:effectLst/>
                          <a:latin typeface="+mn-lt"/>
                          <a:ea typeface="+mn-ea"/>
                          <a:cs typeface="+mn-cs"/>
                        </a:rPr>
                        <a:t>Magufuli</a:t>
                      </a:r>
                      <a:r>
                        <a:rPr lang="en-CA" sz="1050" b="0" i="0" u="none" strike="noStrike" kern="1200">
                          <a:solidFill>
                            <a:srgbClr val="000000"/>
                          </a:solidFill>
                          <a:effectLst/>
                          <a:latin typeface="+mn-lt"/>
                          <a:ea typeface="+mn-ea"/>
                          <a:cs typeface="+mn-cs"/>
                        </a:rPr>
                        <a:t>, Oprah</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4258687866"/>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11</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Eunice, Garrett, </a:t>
                      </a:r>
                      <a:r>
                        <a:rPr lang="en-CA" sz="1050" b="0" i="0" u="none" strike="noStrike" kern="1200" err="1">
                          <a:solidFill>
                            <a:srgbClr val="000000"/>
                          </a:solidFill>
                          <a:effectLst/>
                          <a:latin typeface="+mn-lt"/>
                          <a:ea typeface="+mn-ea"/>
                          <a:cs typeface="+mn-cs"/>
                        </a:rPr>
                        <a:t>Magufuli</a:t>
                      </a:r>
                      <a:r>
                        <a:rPr lang="en-CA" sz="1050" b="0" i="0" u="none" strike="noStrike" kern="1200">
                          <a:solidFill>
                            <a:srgbClr val="000000"/>
                          </a:solidFill>
                          <a:effectLst/>
                          <a:latin typeface="+mn-lt"/>
                          <a:ea typeface="+mn-ea"/>
                          <a:cs typeface="+mn-cs"/>
                        </a:rPr>
                        <a:t>, Oprah, </a:t>
                      </a:r>
                      <a:r>
                        <a:rPr lang="en-CA" sz="1050" b="0" i="0" u="none" strike="noStrike" kern="1200" err="1">
                          <a:solidFill>
                            <a:srgbClr val="000000"/>
                          </a:solidFill>
                          <a:effectLst/>
                          <a:latin typeface="+mn-lt"/>
                          <a:ea typeface="+mn-ea"/>
                          <a:cs typeface="+mn-cs"/>
                        </a:rPr>
                        <a:t>Zahoro</a:t>
                      </a:r>
                      <a:endParaRPr lang="en-CA" sz="1050" b="0" i="0" u="none" strike="noStrike" kern="1200">
                        <a:solidFill>
                          <a:srgbClr val="000000"/>
                        </a:solidFill>
                        <a:effectLst/>
                        <a:latin typeface="+mn-lt"/>
                        <a:ea typeface="+mn-ea"/>
                        <a:cs typeface="+mn-cs"/>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3455720756"/>
                  </a:ext>
                </a:extLst>
              </a:tr>
              <a:tr h="393069">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12</a:t>
                      </a:r>
                    </a:p>
                  </a:txBody>
                  <a:tcPr marL="9525" marR="9525" marT="9525" marB="0"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tc>
                  <a:txBody>
                    <a:bodyPr/>
                    <a:lstStyle/>
                    <a:p>
                      <a:pPr marL="0" algn="ctr" defTabSz="914400" rtl="0" eaLnBrk="1" fontAlgn="b" latinLnBrk="0" hangingPunct="1"/>
                      <a:r>
                        <a:rPr lang="en-CA" sz="1050" b="0" i="0" u="none" strike="noStrike" kern="1200">
                          <a:solidFill>
                            <a:srgbClr val="000000"/>
                          </a:solidFill>
                          <a:effectLst/>
                          <a:latin typeface="+mn-lt"/>
                          <a:ea typeface="+mn-ea"/>
                          <a:cs typeface="+mn-cs"/>
                        </a:rPr>
                        <a:t>Eunice, </a:t>
                      </a:r>
                      <a:r>
                        <a:rPr lang="en-CA" sz="1050" b="0" i="0" u="none" strike="noStrike" kern="1200" err="1">
                          <a:solidFill>
                            <a:srgbClr val="000000"/>
                          </a:solidFill>
                          <a:effectLst/>
                          <a:latin typeface="+mn-lt"/>
                          <a:ea typeface="+mn-ea"/>
                          <a:cs typeface="+mn-cs"/>
                        </a:rPr>
                        <a:t>Magufuli</a:t>
                      </a:r>
                      <a:r>
                        <a:rPr lang="en-CA" sz="1050" b="0" i="0" u="none" strike="noStrike" kern="1200">
                          <a:solidFill>
                            <a:srgbClr val="000000"/>
                          </a:solidFill>
                          <a:effectLst/>
                          <a:latin typeface="+mn-lt"/>
                          <a:ea typeface="+mn-ea"/>
                          <a:cs typeface="+mn-cs"/>
                        </a:rPr>
                        <a:t>, Oprah</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2E6E9"/>
                    </a:solidFill>
                  </a:tcPr>
                </a:tc>
                <a:extLst>
                  <a:ext uri="{0D108BD9-81ED-4DB2-BD59-A6C34878D82A}">
                    <a16:rowId xmlns:a16="http://schemas.microsoft.com/office/drawing/2014/main" val="2190650403"/>
                  </a:ext>
                </a:extLst>
              </a:tr>
            </a:tbl>
          </a:graphicData>
        </a:graphic>
      </p:graphicFrame>
      <p:sp>
        <p:nvSpPr>
          <p:cNvPr id="6" name="Google Shape;185;p29">
            <a:extLst>
              <a:ext uri="{FF2B5EF4-FFF2-40B4-BE49-F238E27FC236}">
                <a16:creationId xmlns:a16="http://schemas.microsoft.com/office/drawing/2014/main" id="{4FB7A00D-BBB4-2A44-8377-A92013CCD40F}"/>
              </a:ext>
            </a:extLst>
          </p:cNvPr>
          <p:cNvSpPr txBox="1">
            <a:spLocks/>
          </p:cNvSpPr>
          <p:nvPr/>
        </p:nvSpPr>
        <p:spPr>
          <a:xfrm>
            <a:off x="388729" y="136569"/>
            <a:ext cx="5707271"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Teams by ID_EVALUATION_SESSION</a:t>
            </a:r>
          </a:p>
        </p:txBody>
      </p:sp>
    </p:spTree>
    <p:extLst>
      <p:ext uri="{BB962C8B-B14F-4D97-AF65-F5344CB8AC3E}">
        <p14:creationId xmlns:p14="http://schemas.microsoft.com/office/powerpoint/2010/main" val="381178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2083B-CC9F-2F48-93D4-579EB22ADE68}"/>
              </a:ext>
            </a:extLst>
          </p:cNvPr>
          <p:cNvSpPr>
            <a:spLocks noGrp="1"/>
          </p:cNvSpPr>
          <p:nvPr>
            <p:ph type="sldNum" sz="quarter" idx="12"/>
          </p:nvPr>
        </p:nvSpPr>
        <p:spPr/>
        <p:txBody>
          <a:bodyPr/>
          <a:lstStyle/>
          <a:p>
            <a:fld id="{1CF2D47E-0AF1-4C27-801F-64E3E5BF7F72}" type="slidenum">
              <a:rPr lang="en-US" smtClean="0"/>
              <a:t>22</a:t>
            </a:fld>
            <a:endParaRPr lang="en-US"/>
          </a:p>
        </p:txBody>
      </p:sp>
      <p:sp>
        <p:nvSpPr>
          <p:cNvPr id="5" name="Google Shape;185;p29">
            <a:extLst>
              <a:ext uri="{FF2B5EF4-FFF2-40B4-BE49-F238E27FC236}">
                <a16:creationId xmlns:a16="http://schemas.microsoft.com/office/drawing/2014/main" id="{F2DFB910-A3B6-C046-B2B3-0F9AD2B7FB57}"/>
              </a:ext>
            </a:extLst>
          </p:cNvPr>
          <p:cNvSpPr txBox="1">
            <a:spLocks/>
          </p:cNvSpPr>
          <p:nvPr/>
        </p:nvSpPr>
        <p:spPr>
          <a:xfrm>
            <a:off x="388729" y="136569"/>
            <a:ext cx="5707271"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Team Statistics</a:t>
            </a:r>
          </a:p>
        </p:txBody>
      </p:sp>
      <p:pic>
        <p:nvPicPr>
          <p:cNvPr id="6" name="Picture 5">
            <a:extLst>
              <a:ext uri="{FF2B5EF4-FFF2-40B4-BE49-F238E27FC236}">
                <a16:creationId xmlns:a16="http://schemas.microsoft.com/office/drawing/2014/main" id="{809B6624-AD77-D847-8F17-F822EB9B1F58}"/>
              </a:ext>
            </a:extLst>
          </p:cNvPr>
          <p:cNvPicPr>
            <a:picLocks noChangeAspect="1"/>
          </p:cNvPicPr>
          <p:nvPr/>
        </p:nvPicPr>
        <p:blipFill>
          <a:blip r:embed="rId3"/>
          <a:stretch>
            <a:fillRect/>
          </a:stretch>
        </p:blipFill>
        <p:spPr>
          <a:xfrm>
            <a:off x="254000" y="869950"/>
            <a:ext cx="11684000" cy="5118100"/>
          </a:xfrm>
          <a:prstGeom prst="rect">
            <a:avLst/>
          </a:prstGeom>
        </p:spPr>
      </p:pic>
    </p:spTree>
    <p:extLst>
      <p:ext uri="{BB962C8B-B14F-4D97-AF65-F5344CB8AC3E}">
        <p14:creationId xmlns:p14="http://schemas.microsoft.com/office/powerpoint/2010/main" val="296759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DA7A-ADF5-B84E-B927-212AFDC18AB4}"/>
              </a:ext>
            </a:extLst>
          </p:cNvPr>
          <p:cNvSpPr>
            <a:spLocks noGrp="1"/>
          </p:cNvSpPr>
          <p:nvPr>
            <p:ph type="title"/>
          </p:nvPr>
        </p:nvSpPr>
        <p:spPr>
          <a:xfrm>
            <a:off x="1219200" y="883087"/>
            <a:ext cx="10039350" cy="3679656"/>
          </a:xfrm>
        </p:spPr>
        <p:txBody>
          <a:bodyPr anchor="b">
            <a:normAutofit/>
          </a:bodyPr>
          <a:lstStyle/>
          <a:p>
            <a:r>
              <a:rPr lang="en-US" sz="4400"/>
              <a:t>With this information, what do we do?</a:t>
            </a:r>
          </a:p>
        </p:txBody>
      </p:sp>
      <p:sp>
        <p:nvSpPr>
          <p:cNvPr id="3" name="Text Placeholder 2">
            <a:extLst>
              <a:ext uri="{FF2B5EF4-FFF2-40B4-BE49-F238E27FC236}">
                <a16:creationId xmlns:a16="http://schemas.microsoft.com/office/drawing/2014/main" id="{4132C398-5214-8D44-9A8A-7BE54FB63F5C}"/>
              </a:ext>
            </a:extLst>
          </p:cNvPr>
          <p:cNvSpPr>
            <a:spLocks noGrp="1"/>
          </p:cNvSpPr>
          <p:nvPr>
            <p:ph type="body" idx="1"/>
          </p:nvPr>
        </p:nvSpPr>
        <p:spPr>
          <a:xfrm>
            <a:off x="1219200" y="4875771"/>
            <a:ext cx="9486900" cy="853225"/>
          </a:xfrm>
        </p:spPr>
        <p:txBody>
          <a:bodyPr>
            <a:normAutofit fontScale="92500" lnSpcReduction="10000"/>
          </a:bodyPr>
          <a:lstStyle/>
          <a:p>
            <a:r>
              <a:rPr lang="en-US" sz="2400">
                <a:solidFill>
                  <a:schemeClr val="tx1">
                    <a:lumMod val="85000"/>
                    <a:lumOff val="15000"/>
                  </a:schemeClr>
                </a:solidFill>
              </a:rPr>
              <a:t>Measure distance between rats and grouping the most different rats</a:t>
            </a:r>
          </a:p>
        </p:txBody>
      </p:sp>
      <p:sp>
        <p:nvSpPr>
          <p:cNvPr id="4" name="Slide Number Placeholder 3">
            <a:extLst>
              <a:ext uri="{FF2B5EF4-FFF2-40B4-BE49-F238E27FC236}">
                <a16:creationId xmlns:a16="http://schemas.microsoft.com/office/drawing/2014/main" id="{0EC71430-DCF6-D74B-911B-1E41DF44A1DC}"/>
              </a:ext>
            </a:extLst>
          </p:cNvPr>
          <p:cNvSpPr>
            <a:spLocks noGrp="1"/>
          </p:cNvSpPr>
          <p:nvPr>
            <p:ph type="sldNum" sz="quarter" idx="12"/>
          </p:nvPr>
        </p:nvSpPr>
        <p:spPr/>
        <p:txBody>
          <a:bodyPr/>
          <a:lstStyle/>
          <a:p>
            <a:fld id="{1CF2D47E-0AF1-4C27-801F-64E3E5BF7F72}" type="slidenum">
              <a:rPr lang="en-US" smtClean="0"/>
              <a:t>23</a:t>
            </a:fld>
            <a:endParaRPr lang="en-US"/>
          </a:p>
        </p:txBody>
      </p:sp>
    </p:spTree>
    <p:extLst>
      <p:ext uri="{BB962C8B-B14F-4D97-AF65-F5344CB8AC3E}">
        <p14:creationId xmlns:p14="http://schemas.microsoft.com/office/powerpoint/2010/main" val="353774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1219200" y="1384654"/>
            <a:ext cx="9486900" cy="3384689"/>
          </a:xfrm>
        </p:spPr>
        <p:txBody>
          <a:bodyPr/>
          <a:lstStyle/>
          <a:p>
            <a:r>
              <a:rPr lang="en-US"/>
              <a:t>K-Means Clustering</a:t>
            </a:r>
          </a:p>
        </p:txBody>
      </p:sp>
      <p:sp>
        <p:nvSpPr>
          <p:cNvPr id="7" name="Text Placeholder 6">
            <a:extLst>
              <a:ext uri="{FF2B5EF4-FFF2-40B4-BE49-F238E27FC236}">
                <a16:creationId xmlns:a16="http://schemas.microsoft.com/office/drawing/2014/main" id="{A43EB6D2-62D5-FE42-B322-B1DF76E2971B}"/>
              </a:ext>
            </a:extLst>
          </p:cNvPr>
          <p:cNvSpPr>
            <a:spLocks noGrp="1"/>
          </p:cNvSpPr>
          <p:nvPr>
            <p:ph type="body" idx="1"/>
          </p:nvPr>
        </p:nvSpPr>
        <p:spPr>
          <a:xfrm>
            <a:off x="1219200" y="4876523"/>
            <a:ext cx="9486900" cy="853225"/>
          </a:xfrm>
        </p:spPr>
        <p:txBody>
          <a:bodyPr vert="horz" lIns="91440" tIns="45720" rIns="91440" bIns="45720" rtlCol="0" anchor="t">
            <a:normAutofit/>
          </a:bodyPr>
          <a:lstStyle/>
          <a:p>
            <a:r>
              <a:rPr lang="en-US" sz="2800">
                <a:solidFill>
                  <a:schemeClr val="tx1">
                    <a:lumMod val="85000"/>
                    <a:lumOff val="15000"/>
                  </a:schemeClr>
                </a:solidFill>
              </a:rPr>
              <a:t>Clustering rats using descriptive statistics</a:t>
            </a:r>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24</a:t>
            </a:fld>
            <a:endParaRPr lang="en-US"/>
          </a:p>
        </p:txBody>
      </p:sp>
    </p:spTree>
    <p:extLst>
      <p:ext uri="{BB962C8B-B14F-4D97-AF65-F5344CB8AC3E}">
        <p14:creationId xmlns:p14="http://schemas.microsoft.com/office/powerpoint/2010/main" val="153780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919140" y="249196"/>
            <a:ext cx="9486900" cy="751355"/>
          </a:xfrm>
        </p:spPr>
        <p:txBody>
          <a:bodyPr>
            <a:normAutofit fontScale="90000"/>
          </a:bodyPr>
          <a:lstStyle/>
          <a:p>
            <a:r>
              <a:rPr lang="en-US" sz="4000"/>
              <a:t>What is K-Means Clustering?</a:t>
            </a:r>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25</a:t>
            </a:fld>
            <a:endParaRPr lang="en-US"/>
          </a:p>
        </p:txBody>
      </p:sp>
      <p:sp>
        <p:nvSpPr>
          <p:cNvPr id="2" name="TextBox 1">
            <a:extLst>
              <a:ext uri="{FF2B5EF4-FFF2-40B4-BE49-F238E27FC236}">
                <a16:creationId xmlns:a16="http://schemas.microsoft.com/office/drawing/2014/main" id="{6DEA69BA-5C5B-4E8C-B7D6-867E80FE5077}"/>
              </a:ext>
            </a:extLst>
          </p:cNvPr>
          <p:cNvSpPr txBox="1"/>
          <p:nvPr/>
        </p:nvSpPr>
        <p:spPr>
          <a:xfrm>
            <a:off x="962430" y="1142236"/>
            <a:ext cx="1026714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Unsupervised Learning Algorithm</a:t>
            </a:r>
          </a:p>
          <a:p>
            <a:pPr marL="285750" indent="-285750">
              <a:buFont typeface="Arial"/>
              <a:buChar char="•"/>
            </a:pPr>
            <a:endParaRPr lang="en-US"/>
          </a:p>
          <a:p>
            <a:endParaRPr lang="en-US"/>
          </a:p>
          <a:p>
            <a:endParaRPr lang="en-US"/>
          </a:p>
          <a:p>
            <a:endParaRPr lang="en-US"/>
          </a:p>
          <a:p>
            <a:endParaRPr lang="en-US"/>
          </a:p>
          <a:p>
            <a:endParaRPr lang="en-US"/>
          </a:p>
          <a:p>
            <a:endParaRPr lang="en-US"/>
          </a:p>
          <a:p>
            <a:endParaRPr lang="en-US"/>
          </a:p>
          <a:p>
            <a:endParaRPr lang="en-US"/>
          </a:p>
        </p:txBody>
      </p:sp>
      <p:pic>
        <p:nvPicPr>
          <p:cNvPr id="16" name="Picture 15">
            <a:extLst>
              <a:ext uri="{FF2B5EF4-FFF2-40B4-BE49-F238E27FC236}">
                <a16:creationId xmlns:a16="http://schemas.microsoft.com/office/drawing/2014/main" id="{10BB3328-6746-8D45-9F75-1FB682F7B9C7}"/>
              </a:ext>
            </a:extLst>
          </p:cNvPr>
          <p:cNvPicPr>
            <a:picLocks noChangeAspect="1"/>
          </p:cNvPicPr>
          <p:nvPr/>
        </p:nvPicPr>
        <p:blipFill>
          <a:blip r:embed="rId3"/>
          <a:stretch>
            <a:fillRect/>
          </a:stretch>
        </p:blipFill>
        <p:spPr>
          <a:xfrm>
            <a:off x="1181100" y="1902708"/>
            <a:ext cx="9829800" cy="4203700"/>
          </a:xfrm>
          <a:prstGeom prst="rect">
            <a:avLst/>
          </a:prstGeom>
        </p:spPr>
      </p:pic>
    </p:spTree>
    <p:extLst>
      <p:ext uri="{BB962C8B-B14F-4D97-AF65-F5344CB8AC3E}">
        <p14:creationId xmlns:p14="http://schemas.microsoft.com/office/powerpoint/2010/main" val="420348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23D33-0C41-6349-8C06-976C942B6897}"/>
              </a:ext>
            </a:extLst>
          </p:cNvPr>
          <p:cNvSpPr>
            <a:spLocks noGrp="1"/>
          </p:cNvSpPr>
          <p:nvPr>
            <p:ph type="sldNum" sz="quarter" idx="12"/>
          </p:nvPr>
        </p:nvSpPr>
        <p:spPr/>
        <p:txBody>
          <a:bodyPr/>
          <a:lstStyle/>
          <a:p>
            <a:fld id="{1CF2D47E-0AF1-4C27-801F-64E3E5BF7F72}" type="slidenum">
              <a:rPr lang="en-US" smtClean="0"/>
              <a:t>26</a:t>
            </a:fld>
            <a:endParaRPr lang="en-US"/>
          </a:p>
        </p:txBody>
      </p:sp>
      <p:pic>
        <p:nvPicPr>
          <p:cNvPr id="21" name="Graphic 20">
            <a:extLst>
              <a:ext uri="{FF2B5EF4-FFF2-40B4-BE49-F238E27FC236}">
                <a16:creationId xmlns:a16="http://schemas.microsoft.com/office/drawing/2014/main" id="{787B3020-5090-2E40-A2BD-0DC263A2CE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0545" y="4323607"/>
            <a:ext cx="3270862" cy="1080000"/>
          </a:xfrm>
          <a:prstGeom prst="rect">
            <a:avLst/>
          </a:prstGeom>
        </p:spPr>
      </p:pic>
      <p:pic>
        <p:nvPicPr>
          <p:cNvPr id="22" name="Graphic 21">
            <a:extLst>
              <a:ext uri="{FF2B5EF4-FFF2-40B4-BE49-F238E27FC236}">
                <a16:creationId xmlns:a16="http://schemas.microsoft.com/office/drawing/2014/main" id="{8DF933DB-3BE4-AF4E-8B78-DF85A7E7E4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0545" y="2263751"/>
            <a:ext cx="8410909" cy="720000"/>
          </a:xfrm>
          <a:prstGeom prst="rect">
            <a:avLst/>
          </a:prstGeom>
        </p:spPr>
      </p:pic>
      <p:sp>
        <p:nvSpPr>
          <p:cNvPr id="23" name="TextBox 22">
            <a:extLst>
              <a:ext uri="{FF2B5EF4-FFF2-40B4-BE49-F238E27FC236}">
                <a16:creationId xmlns:a16="http://schemas.microsoft.com/office/drawing/2014/main" id="{4377FDEF-32D4-344B-A1BE-4054B7394C8E}"/>
              </a:ext>
            </a:extLst>
          </p:cNvPr>
          <p:cNvSpPr txBox="1"/>
          <p:nvPr/>
        </p:nvSpPr>
        <p:spPr>
          <a:xfrm>
            <a:off x="728663" y="1085850"/>
            <a:ext cx="9902070" cy="369332"/>
          </a:xfrm>
          <a:prstGeom prst="rect">
            <a:avLst/>
          </a:prstGeom>
          <a:noFill/>
        </p:spPr>
        <p:txBody>
          <a:bodyPr wrap="none" rtlCol="0">
            <a:spAutoFit/>
          </a:bodyPr>
          <a:lstStyle/>
          <a:p>
            <a:pPr marL="342900" indent="-342900">
              <a:buFont typeface="+mj-lt"/>
              <a:buAutoNum type="arabicPeriod"/>
            </a:pPr>
            <a:r>
              <a:rPr lang="en-US"/>
              <a:t>Assigning points to cluster with closest mean by least Euclidian distance:</a:t>
            </a:r>
          </a:p>
        </p:txBody>
      </p:sp>
      <p:sp>
        <p:nvSpPr>
          <p:cNvPr id="24" name="TextBox 23">
            <a:extLst>
              <a:ext uri="{FF2B5EF4-FFF2-40B4-BE49-F238E27FC236}">
                <a16:creationId xmlns:a16="http://schemas.microsoft.com/office/drawing/2014/main" id="{3B43C8DA-EAC1-7342-9EBA-6493E13F2F77}"/>
              </a:ext>
            </a:extLst>
          </p:cNvPr>
          <p:cNvSpPr txBox="1"/>
          <p:nvPr/>
        </p:nvSpPr>
        <p:spPr>
          <a:xfrm>
            <a:off x="728663" y="3469013"/>
            <a:ext cx="9142246" cy="369332"/>
          </a:xfrm>
          <a:prstGeom prst="rect">
            <a:avLst/>
          </a:prstGeom>
          <a:noFill/>
        </p:spPr>
        <p:txBody>
          <a:bodyPr wrap="none" rtlCol="0">
            <a:spAutoFit/>
          </a:bodyPr>
          <a:lstStyle/>
          <a:p>
            <a:pPr marL="342900" indent="-342900">
              <a:buFont typeface="+mj-lt"/>
              <a:buAutoNum type="arabicPeriod" startAt="2"/>
            </a:pPr>
            <a:r>
              <a:rPr lang="en-US"/>
              <a:t>Recalculate means of clusters using the data points in that cluster:</a:t>
            </a:r>
          </a:p>
        </p:txBody>
      </p:sp>
      <p:sp>
        <p:nvSpPr>
          <p:cNvPr id="25" name="TextBox 24">
            <a:extLst>
              <a:ext uri="{FF2B5EF4-FFF2-40B4-BE49-F238E27FC236}">
                <a16:creationId xmlns:a16="http://schemas.microsoft.com/office/drawing/2014/main" id="{72AA621B-98FF-A642-B6A4-87C85B8DD3D5}"/>
              </a:ext>
            </a:extLst>
          </p:cNvPr>
          <p:cNvSpPr txBox="1"/>
          <p:nvPr/>
        </p:nvSpPr>
        <p:spPr>
          <a:xfrm>
            <a:off x="728663" y="5877000"/>
            <a:ext cx="5596404" cy="369332"/>
          </a:xfrm>
          <a:prstGeom prst="rect">
            <a:avLst/>
          </a:prstGeom>
          <a:noFill/>
        </p:spPr>
        <p:txBody>
          <a:bodyPr wrap="none" rtlCol="0">
            <a:spAutoFit/>
          </a:bodyPr>
          <a:lstStyle/>
          <a:p>
            <a:pPr marL="342900" indent="-342900">
              <a:buFont typeface="+mj-lt"/>
              <a:buAutoNum type="arabicPeriod" startAt="3"/>
            </a:pPr>
            <a:r>
              <a:rPr lang="en-US"/>
              <a:t>Finished when the means no longer change</a:t>
            </a:r>
          </a:p>
        </p:txBody>
      </p:sp>
    </p:spTree>
    <p:extLst>
      <p:ext uri="{BB962C8B-B14F-4D97-AF65-F5344CB8AC3E}">
        <p14:creationId xmlns:p14="http://schemas.microsoft.com/office/powerpoint/2010/main" val="210611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AE43B-E9A6-E84A-9F07-289990781CE2}"/>
              </a:ext>
            </a:extLst>
          </p:cNvPr>
          <p:cNvSpPr>
            <a:spLocks noGrp="1"/>
          </p:cNvSpPr>
          <p:nvPr>
            <p:ph type="sldNum" sz="quarter" idx="12"/>
          </p:nvPr>
        </p:nvSpPr>
        <p:spPr/>
        <p:txBody>
          <a:bodyPr/>
          <a:lstStyle/>
          <a:p>
            <a:fld id="{1CF2D47E-0AF1-4C27-801F-64E3E5BF7F72}" type="slidenum">
              <a:rPr lang="en-US" smtClean="0"/>
              <a:t>27</a:t>
            </a:fld>
            <a:endParaRPr lang="en-US"/>
          </a:p>
        </p:txBody>
      </p:sp>
      <p:sp>
        <p:nvSpPr>
          <p:cNvPr id="3" name="Rectangle 2">
            <a:extLst>
              <a:ext uri="{FF2B5EF4-FFF2-40B4-BE49-F238E27FC236}">
                <a16:creationId xmlns:a16="http://schemas.microsoft.com/office/drawing/2014/main" id="{5DD24058-F160-4840-A29A-82A7A6839E62}"/>
              </a:ext>
            </a:extLst>
          </p:cNvPr>
          <p:cNvSpPr/>
          <p:nvPr/>
        </p:nvSpPr>
        <p:spPr>
          <a:xfrm>
            <a:off x="919139" y="1390173"/>
            <a:ext cx="9224985" cy="4928850"/>
          </a:xfrm>
          <a:prstGeom prst="rect">
            <a:avLst/>
          </a:prstGeom>
        </p:spPr>
        <p:txBody>
          <a:bodyPr wrap="square">
            <a:spAutoFit/>
          </a:bodyPr>
          <a:lstStyle/>
          <a:p>
            <a:pPr marL="342900" indent="-342900">
              <a:lnSpc>
                <a:spcPct val="200000"/>
              </a:lnSpc>
              <a:buFont typeface="+mj-lt"/>
              <a:buAutoNum type="arabicPeriod"/>
            </a:pPr>
            <a:r>
              <a:rPr lang="en-US" sz="2000"/>
              <a:t>Group similar rats together</a:t>
            </a:r>
          </a:p>
          <a:p>
            <a:pPr marL="342900" indent="-342900">
              <a:lnSpc>
                <a:spcPct val="200000"/>
              </a:lnSpc>
              <a:buFont typeface="+mj-lt"/>
              <a:buAutoNum type="arabicPeriod"/>
            </a:pPr>
            <a:endParaRPr lang="en-US" sz="2000"/>
          </a:p>
          <a:p>
            <a:pPr marL="342900" indent="-342900">
              <a:lnSpc>
                <a:spcPct val="200000"/>
              </a:lnSpc>
              <a:buFont typeface="+mj-lt"/>
              <a:buAutoNum type="arabicPeriod"/>
            </a:pPr>
            <a:endParaRPr lang="en-US" sz="2000"/>
          </a:p>
          <a:p>
            <a:pPr marL="342900" indent="-342900">
              <a:lnSpc>
                <a:spcPct val="200000"/>
              </a:lnSpc>
              <a:buFont typeface="+mj-lt"/>
              <a:buAutoNum type="arabicPeriod"/>
            </a:pPr>
            <a:r>
              <a:rPr lang="en-US" sz="2000"/>
              <a:t>Pick rats from each cluster to create a new team of different rats</a:t>
            </a:r>
          </a:p>
          <a:p>
            <a:pPr marL="342900" indent="-342900">
              <a:lnSpc>
                <a:spcPct val="200000"/>
              </a:lnSpc>
              <a:buFont typeface="+mj-lt"/>
              <a:buAutoNum type="arabicPeriod"/>
            </a:pPr>
            <a:endParaRPr lang="en-US" sz="2000"/>
          </a:p>
          <a:p>
            <a:pPr marL="342900" indent="-342900">
              <a:lnSpc>
                <a:spcPct val="200000"/>
              </a:lnSpc>
              <a:buFont typeface="+mj-lt"/>
              <a:buAutoNum type="arabicPeriod"/>
            </a:pPr>
            <a:endParaRPr lang="en-US" sz="2000"/>
          </a:p>
          <a:p>
            <a:pPr marL="342900" indent="-342900">
              <a:lnSpc>
                <a:spcPct val="200000"/>
              </a:lnSpc>
              <a:buFont typeface="+mj-lt"/>
              <a:buAutoNum type="arabicPeriod"/>
            </a:pPr>
            <a:r>
              <a:rPr lang="en-US" sz="2000"/>
              <a:t>Improve new team sensitivity and specificity</a:t>
            </a:r>
          </a:p>
        </p:txBody>
      </p:sp>
      <p:sp>
        <p:nvSpPr>
          <p:cNvPr id="4" name="Title 5">
            <a:extLst>
              <a:ext uri="{FF2B5EF4-FFF2-40B4-BE49-F238E27FC236}">
                <a16:creationId xmlns:a16="http://schemas.microsoft.com/office/drawing/2014/main" id="{F547943A-46CD-604D-8BC9-36DDB0BEF642}"/>
              </a:ext>
            </a:extLst>
          </p:cNvPr>
          <p:cNvSpPr txBox="1">
            <a:spLocks/>
          </p:cNvSpPr>
          <p:nvPr/>
        </p:nvSpPr>
        <p:spPr>
          <a:xfrm>
            <a:off x="919140" y="249196"/>
            <a:ext cx="9486900" cy="751355"/>
          </a:xfrm>
          <a:prstGeom prst="rect">
            <a:avLst/>
          </a:prstGeom>
        </p:spPr>
        <p:txBody>
          <a:bodyPr>
            <a:normAutofit fontScale="97500"/>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r>
              <a:rPr lang="en-US"/>
              <a:t>Objective of K-Means Clustering?</a:t>
            </a:r>
          </a:p>
        </p:txBody>
      </p:sp>
      <p:grpSp>
        <p:nvGrpSpPr>
          <p:cNvPr id="72" name="Group 71">
            <a:extLst>
              <a:ext uri="{FF2B5EF4-FFF2-40B4-BE49-F238E27FC236}">
                <a16:creationId xmlns:a16="http://schemas.microsoft.com/office/drawing/2014/main" id="{30A4E2D6-7872-F341-A18C-751F9B11AC72}"/>
              </a:ext>
            </a:extLst>
          </p:cNvPr>
          <p:cNvGrpSpPr/>
          <p:nvPr/>
        </p:nvGrpSpPr>
        <p:grpSpPr>
          <a:xfrm>
            <a:off x="5111277" y="1175068"/>
            <a:ext cx="4042586" cy="2196583"/>
            <a:chOff x="5248386" y="1332346"/>
            <a:chExt cx="4042586" cy="2196583"/>
          </a:xfrm>
        </p:grpSpPr>
        <p:grpSp>
          <p:nvGrpSpPr>
            <p:cNvPr id="5" name="Google Shape;6261;p57">
              <a:extLst>
                <a:ext uri="{FF2B5EF4-FFF2-40B4-BE49-F238E27FC236}">
                  <a16:creationId xmlns:a16="http://schemas.microsoft.com/office/drawing/2014/main" id="{21C5BFDC-7DCB-844B-A0B0-017B4D225CBD}"/>
                </a:ext>
              </a:extLst>
            </p:cNvPr>
            <p:cNvGrpSpPr/>
            <p:nvPr/>
          </p:nvGrpSpPr>
          <p:grpSpPr>
            <a:xfrm>
              <a:off x="5248386" y="1390173"/>
              <a:ext cx="1204802" cy="1173767"/>
              <a:chOff x="4891198" y="2925108"/>
              <a:chExt cx="334634" cy="334634"/>
            </a:xfrm>
            <a:solidFill>
              <a:srgbClr val="E88620"/>
            </a:solidFill>
          </p:grpSpPr>
          <p:sp>
            <p:nvSpPr>
              <p:cNvPr id="6" name="Google Shape;6262;p57">
                <a:extLst>
                  <a:ext uri="{FF2B5EF4-FFF2-40B4-BE49-F238E27FC236}">
                    <a16:creationId xmlns:a16="http://schemas.microsoft.com/office/drawing/2014/main" id="{3DC3B8AB-64CE-6041-ABF5-7BCC72AC131D}"/>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63;p57">
                <a:extLst>
                  <a:ext uri="{FF2B5EF4-FFF2-40B4-BE49-F238E27FC236}">
                    <a16:creationId xmlns:a16="http://schemas.microsoft.com/office/drawing/2014/main" id="{BE12D0BB-17B4-5C44-91BB-5C128C6EB4C7}"/>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64;p57">
                <a:extLst>
                  <a:ext uri="{FF2B5EF4-FFF2-40B4-BE49-F238E27FC236}">
                    <a16:creationId xmlns:a16="http://schemas.microsoft.com/office/drawing/2014/main" id="{C21333FA-F71E-DF4F-84BB-72DE9D2E6098}"/>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65;p57">
                <a:extLst>
                  <a:ext uri="{FF2B5EF4-FFF2-40B4-BE49-F238E27FC236}">
                    <a16:creationId xmlns:a16="http://schemas.microsoft.com/office/drawing/2014/main" id="{075CD460-482E-AF4D-9784-BCCBE784EDD1}"/>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66;p57">
                <a:extLst>
                  <a:ext uri="{FF2B5EF4-FFF2-40B4-BE49-F238E27FC236}">
                    <a16:creationId xmlns:a16="http://schemas.microsoft.com/office/drawing/2014/main" id="{0FB20EAC-9C6D-1F4C-A57A-2588B7ACE289}"/>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67;p57">
                <a:extLst>
                  <a:ext uri="{FF2B5EF4-FFF2-40B4-BE49-F238E27FC236}">
                    <a16:creationId xmlns:a16="http://schemas.microsoft.com/office/drawing/2014/main" id="{B94AAB93-6473-EA46-9E6C-7610C0B1C661}"/>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68;p57">
                <a:extLst>
                  <a:ext uri="{FF2B5EF4-FFF2-40B4-BE49-F238E27FC236}">
                    <a16:creationId xmlns:a16="http://schemas.microsoft.com/office/drawing/2014/main" id="{C2277204-AF7F-9E46-BDCC-8DA1C9423369}"/>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69;p57">
                <a:extLst>
                  <a:ext uri="{FF2B5EF4-FFF2-40B4-BE49-F238E27FC236}">
                    <a16:creationId xmlns:a16="http://schemas.microsoft.com/office/drawing/2014/main" id="{B15F5DAF-B937-E943-BD27-3A54C26D8BC3}"/>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261;p57">
              <a:extLst>
                <a:ext uri="{FF2B5EF4-FFF2-40B4-BE49-F238E27FC236}">
                  <a16:creationId xmlns:a16="http://schemas.microsoft.com/office/drawing/2014/main" id="{29B3EBBD-D727-8F4E-AD1B-A6CD83DAA2D5}"/>
                </a:ext>
              </a:extLst>
            </p:cNvPr>
            <p:cNvGrpSpPr/>
            <p:nvPr/>
          </p:nvGrpSpPr>
          <p:grpSpPr>
            <a:xfrm>
              <a:off x="6739081" y="2355162"/>
              <a:ext cx="1204802" cy="1173767"/>
              <a:chOff x="4891198" y="2925108"/>
              <a:chExt cx="334634" cy="334634"/>
            </a:xfrm>
            <a:solidFill>
              <a:srgbClr val="E88620"/>
            </a:solidFill>
          </p:grpSpPr>
          <p:sp>
            <p:nvSpPr>
              <p:cNvPr id="15" name="Google Shape;6262;p57">
                <a:extLst>
                  <a:ext uri="{FF2B5EF4-FFF2-40B4-BE49-F238E27FC236}">
                    <a16:creationId xmlns:a16="http://schemas.microsoft.com/office/drawing/2014/main" id="{0BC6D9A9-E5D2-2546-9A4B-0FF28AE13478}"/>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63;p57">
                <a:extLst>
                  <a:ext uri="{FF2B5EF4-FFF2-40B4-BE49-F238E27FC236}">
                    <a16:creationId xmlns:a16="http://schemas.microsoft.com/office/drawing/2014/main" id="{CED2CCC9-D270-F042-92DB-7085890A5D06}"/>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64;p57">
                <a:extLst>
                  <a:ext uri="{FF2B5EF4-FFF2-40B4-BE49-F238E27FC236}">
                    <a16:creationId xmlns:a16="http://schemas.microsoft.com/office/drawing/2014/main" id="{37AF8DB8-4A63-FB46-87F2-A46C525DA29D}"/>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65;p57">
                <a:extLst>
                  <a:ext uri="{FF2B5EF4-FFF2-40B4-BE49-F238E27FC236}">
                    <a16:creationId xmlns:a16="http://schemas.microsoft.com/office/drawing/2014/main" id="{6155243F-6209-B748-B332-AD5089A1B66F}"/>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266;p57">
                <a:extLst>
                  <a:ext uri="{FF2B5EF4-FFF2-40B4-BE49-F238E27FC236}">
                    <a16:creationId xmlns:a16="http://schemas.microsoft.com/office/drawing/2014/main" id="{582E97B4-0C6A-2F42-8490-8652EBA1391D}"/>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267;p57">
                <a:extLst>
                  <a:ext uri="{FF2B5EF4-FFF2-40B4-BE49-F238E27FC236}">
                    <a16:creationId xmlns:a16="http://schemas.microsoft.com/office/drawing/2014/main" id="{C31D04C5-EE0A-784A-8864-D5FEDA91D0CF}"/>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68;p57">
                <a:extLst>
                  <a:ext uri="{FF2B5EF4-FFF2-40B4-BE49-F238E27FC236}">
                    <a16:creationId xmlns:a16="http://schemas.microsoft.com/office/drawing/2014/main" id="{DF705336-8F36-CD45-BE29-470C44023DA2}"/>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69;p57">
                <a:extLst>
                  <a:ext uri="{FF2B5EF4-FFF2-40B4-BE49-F238E27FC236}">
                    <a16:creationId xmlns:a16="http://schemas.microsoft.com/office/drawing/2014/main" id="{007BD819-F7D1-D84E-ADDA-A8FE3CDC3FCB}"/>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6261;p57">
              <a:extLst>
                <a:ext uri="{FF2B5EF4-FFF2-40B4-BE49-F238E27FC236}">
                  <a16:creationId xmlns:a16="http://schemas.microsoft.com/office/drawing/2014/main" id="{152CE6B9-63E7-D844-8CAA-63AD6901B2CD}"/>
                </a:ext>
              </a:extLst>
            </p:cNvPr>
            <p:cNvGrpSpPr/>
            <p:nvPr/>
          </p:nvGrpSpPr>
          <p:grpSpPr>
            <a:xfrm>
              <a:off x="8086170" y="1332346"/>
              <a:ext cx="1204802" cy="1173767"/>
              <a:chOff x="4891198" y="2925108"/>
              <a:chExt cx="334634" cy="334634"/>
            </a:xfrm>
            <a:solidFill>
              <a:srgbClr val="E88620"/>
            </a:solidFill>
          </p:grpSpPr>
          <p:sp>
            <p:nvSpPr>
              <p:cNvPr id="24" name="Google Shape;6262;p57">
                <a:extLst>
                  <a:ext uri="{FF2B5EF4-FFF2-40B4-BE49-F238E27FC236}">
                    <a16:creationId xmlns:a16="http://schemas.microsoft.com/office/drawing/2014/main" id="{B10518A9-F1B3-914A-9432-00C103F016C4}"/>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63;p57">
                <a:extLst>
                  <a:ext uri="{FF2B5EF4-FFF2-40B4-BE49-F238E27FC236}">
                    <a16:creationId xmlns:a16="http://schemas.microsoft.com/office/drawing/2014/main" id="{D535CE40-4D6C-ED47-B04E-5A155B176A6A}"/>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64;p57">
                <a:extLst>
                  <a:ext uri="{FF2B5EF4-FFF2-40B4-BE49-F238E27FC236}">
                    <a16:creationId xmlns:a16="http://schemas.microsoft.com/office/drawing/2014/main" id="{E672B408-62C0-F74D-B378-A289ADF18277}"/>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65;p57">
                <a:extLst>
                  <a:ext uri="{FF2B5EF4-FFF2-40B4-BE49-F238E27FC236}">
                    <a16:creationId xmlns:a16="http://schemas.microsoft.com/office/drawing/2014/main" id="{CC5D12EF-E27A-8A4A-9375-3F312B90EBA4}"/>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66;p57">
                <a:extLst>
                  <a:ext uri="{FF2B5EF4-FFF2-40B4-BE49-F238E27FC236}">
                    <a16:creationId xmlns:a16="http://schemas.microsoft.com/office/drawing/2014/main" id="{C051982B-A980-D649-9818-7F5992AB737C}"/>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267;p57">
                <a:extLst>
                  <a:ext uri="{FF2B5EF4-FFF2-40B4-BE49-F238E27FC236}">
                    <a16:creationId xmlns:a16="http://schemas.microsoft.com/office/drawing/2014/main" id="{B3374F4C-CF62-3B4F-9CCF-D38D428B5628}"/>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268;p57">
                <a:extLst>
                  <a:ext uri="{FF2B5EF4-FFF2-40B4-BE49-F238E27FC236}">
                    <a16:creationId xmlns:a16="http://schemas.microsoft.com/office/drawing/2014/main" id="{369FB41D-D148-4747-8221-FCBC4E51F3FD}"/>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269;p57">
                <a:extLst>
                  <a:ext uri="{FF2B5EF4-FFF2-40B4-BE49-F238E27FC236}">
                    <a16:creationId xmlns:a16="http://schemas.microsoft.com/office/drawing/2014/main" id="{2C8F700D-F6AB-544F-A36C-A86B7480AC19}"/>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 name="Group 70">
            <a:extLst>
              <a:ext uri="{FF2B5EF4-FFF2-40B4-BE49-F238E27FC236}">
                <a16:creationId xmlns:a16="http://schemas.microsoft.com/office/drawing/2014/main" id="{026A7BA4-9304-0C49-B7B8-A0A41353F66E}"/>
              </a:ext>
            </a:extLst>
          </p:cNvPr>
          <p:cNvGrpSpPr/>
          <p:nvPr/>
        </p:nvGrpSpPr>
        <p:grpSpPr>
          <a:xfrm>
            <a:off x="6453188" y="4216052"/>
            <a:ext cx="5078176" cy="2161002"/>
            <a:chOff x="5254520" y="4023842"/>
            <a:chExt cx="5078176" cy="2161002"/>
          </a:xfrm>
        </p:grpSpPr>
        <p:grpSp>
          <p:nvGrpSpPr>
            <p:cNvPr id="32" name="Google Shape;6261;p57">
              <a:extLst>
                <a:ext uri="{FF2B5EF4-FFF2-40B4-BE49-F238E27FC236}">
                  <a16:creationId xmlns:a16="http://schemas.microsoft.com/office/drawing/2014/main" id="{939C5870-D9B3-1943-84F1-9F1C97A5E325}"/>
                </a:ext>
              </a:extLst>
            </p:cNvPr>
            <p:cNvGrpSpPr/>
            <p:nvPr/>
          </p:nvGrpSpPr>
          <p:grpSpPr>
            <a:xfrm>
              <a:off x="5254520" y="4023842"/>
              <a:ext cx="1319998" cy="1289406"/>
              <a:chOff x="4891198" y="2892140"/>
              <a:chExt cx="366630" cy="367602"/>
            </a:xfrm>
            <a:solidFill>
              <a:srgbClr val="E88620"/>
            </a:solidFill>
          </p:grpSpPr>
          <p:sp>
            <p:nvSpPr>
              <p:cNvPr id="33" name="Google Shape;6262;p57">
                <a:extLst>
                  <a:ext uri="{FF2B5EF4-FFF2-40B4-BE49-F238E27FC236}">
                    <a16:creationId xmlns:a16="http://schemas.microsoft.com/office/drawing/2014/main" id="{ED293F84-433E-FE48-826A-ECD3ACBBC502}"/>
                  </a:ext>
                </a:extLst>
              </p:cNvPr>
              <p:cNvSpPr/>
              <p:nvPr/>
            </p:nvSpPr>
            <p:spPr>
              <a:xfrm>
                <a:off x="5006166" y="2892140"/>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63;p57">
                <a:extLst>
                  <a:ext uri="{FF2B5EF4-FFF2-40B4-BE49-F238E27FC236}">
                    <a16:creationId xmlns:a16="http://schemas.microsoft.com/office/drawing/2014/main" id="{30946713-9DC1-324A-BDB3-7687B15B70B0}"/>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64;p57">
                <a:extLst>
                  <a:ext uri="{FF2B5EF4-FFF2-40B4-BE49-F238E27FC236}">
                    <a16:creationId xmlns:a16="http://schemas.microsoft.com/office/drawing/2014/main" id="{1171DCD3-9EE1-DC47-BF38-FD217D757C18}"/>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265;p57">
                <a:extLst>
                  <a:ext uri="{FF2B5EF4-FFF2-40B4-BE49-F238E27FC236}">
                    <a16:creationId xmlns:a16="http://schemas.microsoft.com/office/drawing/2014/main" id="{C3EAA380-E71C-EF4F-9372-54551EE1D1B3}"/>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66;p57">
                <a:extLst>
                  <a:ext uri="{FF2B5EF4-FFF2-40B4-BE49-F238E27FC236}">
                    <a16:creationId xmlns:a16="http://schemas.microsoft.com/office/drawing/2014/main" id="{43167DE0-578F-4D43-B188-DFA85BC3ED5A}"/>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67;p57">
                <a:extLst>
                  <a:ext uri="{FF2B5EF4-FFF2-40B4-BE49-F238E27FC236}">
                    <a16:creationId xmlns:a16="http://schemas.microsoft.com/office/drawing/2014/main" id="{B1572E4F-F510-8E4A-B6B8-615B2F8ECB47}"/>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68;p57">
                <a:extLst>
                  <a:ext uri="{FF2B5EF4-FFF2-40B4-BE49-F238E27FC236}">
                    <a16:creationId xmlns:a16="http://schemas.microsoft.com/office/drawing/2014/main" id="{AB70575F-3057-5C41-B6F1-392717FEC809}"/>
                  </a:ext>
                </a:extLst>
              </p:cNvPr>
              <p:cNvSpPr/>
              <p:nvPr/>
            </p:nvSpPr>
            <p:spPr>
              <a:xfrm>
                <a:off x="5144872" y="3016564"/>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69;p57">
                <a:extLst>
                  <a:ext uri="{FF2B5EF4-FFF2-40B4-BE49-F238E27FC236}">
                    <a16:creationId xmlns:a16="http://schemas.microsoft.com/office/drawing/2014/main" id="{BFC513F9-9846-3842-8F84-7CA1B91577F3}"/>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6261;p57">
              <a:extLst>
                <a:ext uri="{FF2B5EF4-FFF2-40B4-BE49-F238E27FC236}">
                  <a16:creationId xmlns:a16="http://schemas.microsoft.com/office/drawing/2014/main" id="{6DF07034-BEED-5341-9944-60996C47000D}"/>
                </a:ext>
              </a:extLst>
            </p:cNvPr>
            <p:cNvGrpSpPr/>
            <p:nvPr/>
          </p:nvGrpSpPr>
          <p:grpSpPr>
            <a:xfrm>
              <a:off x="7210222" y="5011077"/>
              <a:ext cx="1327493" cy="1173767"/>
              <a:chOff x="4857120" y="2925108"/>
              <a:chExt cx="368711" cy="334634"/>
            </a:xfrm>
            <a:solidFill>
              <a:srgbClr val="E88620"/>
            </a:solidFill>
          </p:grpSpPr>
          <p:sp>
            <p:nvSpPr>
              <p:cNvPr id="42" name="Google Shape;6262;p57">
                <a:extLst>
                  <a:ext uri="{FF2B5EF4-FFF2-40B4-BE49-F238E27FC236}">
                    <a16:creationId xmlns:a16="http://schemas.microsoft.com/office/drawing/2014/main" id="{6E392F78-40CC-C44B-92C7-0F14C3F44504}"/>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3;p57">
                <a:extLst>
                  <a:ext uri="{FF2B5EF4-FFF2-40B4-BE49-F238E27FC236}">
                    <a16:creationId xmlns:a16="http://schemas.microsoft.com/office/drawing/2014/main" id="{61FEA597-9795-2346-93B2-5D23B89C1CB6}"/>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64;p57">
                <a:extLst>
                  <a:ext uri="{FF2B5EF4-FFF2-40B4-BE49-F238E27FC236}">
                    <a16:creationId xmlns:a16="http://schemas.microsoft.com/office/drawing/2014/main" id="{5A0765C1-747F-6643-AA5D-07BAF3829B64}"/>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65;p57">
                <a:extLst>
                  <a:ext uri="{FF2B5EF4-FFF2-40B4-BE49-F238E27FC236}">
                    <a16:creationId xmlns:a16="http://schemas.microsoft.com/office/drawing/2014/main" id="{FEABE7F0-84F7-9845-A08B-6D6DD3FFF6C5}"/>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66;p57">
                <a:extLst>
                  <a:ext uri="{FF2B5EF4-FFF2-40B4-BE49-F238E27FC236}">
                    <a16:creationId xmlns:a16="http://schemas.microsoft.com/office/drawing/2014/main" id="{D86C2A1C-0063-3A4B-B0D5-C659826A1AC7}"/>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267;p57">
                <a:extLst>
                  <a:ext uri="{FF2B5EF4-FFF2-40B4-BE49-F238E27FC236}">
                    <a16:creationId xmlns:a16="http://schemas.microsoft.com/office/drawing/2014/main" id="{01F37BFD-01FC-374D-8355-FE481E0F2130}"/>
                  </a:ext>
                </a:extLst>
              </p:cNvPr>
              <p:cNvSpPr/>
              <p:nvPr/>
            </p:nvSpPr>
            <p:spPr>
              <a:xfrm>
                <a:off x="4857120"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268;p57">
                <a:extLst>
                  <a:ext uri="{FF2B5EF4-FFF2-40B4-BE49-F238E27FC236}">
                    <a16:creationId xmlns:a16="http://schemas.microsoft.com/office/drawing/2014/main" id="{52DAC4FD-B01D-3548-BAD7-08BAF27B0E22}"/>
                  </a:ext>
                </a:extLst>
              </p:cNvPr>
              <p:cNvSpPr/>
              <p:nvPr/>
            </p:nvSpPr>
            <p:spPr>
              <a:xfrm>
                <a:off x="5112875"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269;p57">
                <a:extLst>
                  <a:ext uri="{FF2B5EF4-FFF2-40B4-BE49-F238E27FC236}">
                    <a16:creationId xmlns:a16="http://schemas.microsoft.com/office/drawing/2014/main" id="{BBF484E2-CC73-F84D-AA9F-97CDE089EED5}"/>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6261;p57">
              <a:extLst>
                <a:ext uri="{FF2B5EF4-FFF2-40B4-BE49-F238E27FC236}">
                  <a16:creationId xmlns:a16="http://schemas.microsoft.com/office/drawing/2014/main" id="{B7F9886A-F1CD-E24D-AD04-BF7CA021A103}"/>
                </a:ext>
              </a:extLst>
            </p:cNvPr>
            <p:cNvGrpSpPr/>
            <p:nvPr/>
          </p:nvGrpSpPr>
          <p:grpSpPr>
            <a:xfrm>
              <a:off x="9031001" y="4165381"/>
              <a:ext cx="1301695" cy="1173767"/>
              <a:chOff x="4864286" y="2925108"/>
              <a:chExt cx="361546" cy="334634"/>
            </a:xfrm>
            <a:solidFill>
              <a:srgbClr val="E88620"/>
            </a:solidFill>
          </p:grpSpPr>
          <p:sp>
            <p:nvSpPr>
              <p:cNvPr id="51" name="Google Shape;6262;p57">
                <a:extLst>
                  <a:ext uri="{FF2B5EF4-FFF2-40B4-BE49-F238E27FC236}">
                    <a16:creationId xmlns:a16="http://schemas.microsoft.com/office/drawing/2014/main" id="{360FB560-5495-1D4A-9FD6-57EC92849B2F}"/>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263;p57">
                <a:extLst>
                  <a:ext uri="{FF2B5EF4-FFF2-40B4-BE49-F238E27FC236}">
                    <a16:creationId xmlns:a16="http://schemas.microsoft.com/office/drawing/2014/main" id="{E4B17FE2-AC65-484F-853A-14556C62C084}"/>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264;p57">
                <a:extLst>
                  <a:ext uri="{FF2B5EF4-FFF2-40B4-BE49-F238E27FC236}">
                    <a16:creationId xmlns:a16="http://schemas.microsoft.com/office/drawing/2014/main" id="{F3F1EBB3-AA39-C745-91E3-9DF386D3E460}"/>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265;p57">
                <a:extLst>
                  <a:ext uri="{FF2B5EF4-FFF2-40B4-BE49-F238E27FC236}">
                    <a16:creationId xmlns:a16="http://schemas.microsoft.com/office/drawing/2014/main" id="{61C2EE4A-DC17-1040-9108-38E1870D2071}"/>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266;p57">
                <a:extLst>
                  <a:ext uri="{FF2B5EF4-FFF2-40B4-BE49-F238E27FC236}">
                    <a16:creationId xmlns:a16="http://schemas.microsoft.com/office/drawing/2014/main" id="{34110499-C309-AD41-BC91-829A594C1ECD}"/>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67;p57">
                <a:extLst>
                  <a:ext uri="{FF2B5EF4-FFF2-40B4-BE49-F238E27FC236}">
                    <a16:creationId xmlns:a16="http://schemas.microsoft.com/office/drawing/2014/main" id="{3CADBBE9-38F4-DD4C-9B23-A3A250E00DE0}"/>
                  </a:ext>
                </a:extLst>
              </p:cNvPr>
              <p:cNvSpPr/>
              <p:nvPr/>
            </p:nvSpPr>
            <p:spPr>
              <a:xfrm>
                <a:off x="4864286" y="3025460"/>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268;p57">
                <a:extLst>
                  <a:ext uri="{FF2B5EF4-FFF2-40B4-BE49-F238E27FC236}">
                    <a16:creationId xmlns:a16="http://schemas.microsoft.com/office/drawing/2014/main" id="{4743518A-5E47-A14F-A891-E07BF59F428D}"/>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269;p57">
                <a:extLst>
                  <a:ext uri="{FF2B5EF4-FFF2-40B4-BE49-F238E27FC236}">
                    <a16:creationId xmlns:a16="http://schemas.microsoft.com/office/drawing/2014/main" id="{175C2DB2-CB32-6644-8806-618A3FD5BA9D}"/>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2299;p53">
              <a:extLst>
                <a:ext uri="{FF2B5EF4-FFF2-40B4-BE49-F238E27FC236}">
                  <a16:creationId xmlns:a16="http://schemas.microsoft.com/office/drawing/2014/main" id="{E096EC71-FB60-0F46-A3AA-3B6DB7D0EE44}"/>
                </a:ext>
              </a:extLst>
            </p:cNvPr>
            <p:cNvSpPr/>
            <p:nvPr/>
          </p:nvSpPr>
          <p:spPr>
            <a:xfrm>
              <a:off x="8615883" y="5399816"/>
              <a:ext cx="866720" cy="461276"/>
            </a:xfrm>
            <a:custGeom>
              <a:avLst/>
              <a:gdLst/>
              <a:ahLst/>
              <a:cxnLst/>
              <a:rect l="l" t="t" r="r" b="b"/>
              <a:pathLst>
                <a:path w="11880" h="11424" extrusionOk="0">
                  <a:moveTo>
                    <a:pt x="11716" y="1"/>
                  </a:moveTo>
                  <a:cubicBezTo>
                    <a:pt x="11218" y="1"/>
                    <a:pt x="10716" y="96"/>
                    <a:pt x="10261" y="302"/>
                  </a:cubicBezTo>
                  <a:cubicBezTo>
                    <a:pt x="9733" y="566"/>
                    <a:pt x="9286" y="945"/>
                    <a:pt x="8930" y="1416"/>
                  </a:cubicBezTo>
                  <a:cubicBezTo>
                    <a:pt x="8586" y="1875"/>
                    <a:pt x="8287" y="2357"/>
                    <a:pt x="8046" y="2885"/>
                  </a:cubicBezTo>
                  <a:cubicBezTo>
                    <a:pt x="7805" y="3378"/>
                    <a:pt x="7587" y="3883"/>
                    <a:pt x="7380" y="4365"/>
                  </a:cubicBezTo>
                  <a:cubicBezTo>
                    <a:pt x="7174" y="4824"/>
                    <a:pt x="6956" y="5284"/>
                    <a:pt x="6715" y="5720"/>
                  </a:cubicBezTo>
                  <a:cubicBezTo>
                    <a:pt x="6508" y="6098"/>
                    <a:pt x="6256" y="6443"/>
                    <a:pt x="5946" y="6741"/>
                  </a:cubicBezTo>
                  <a:cubicBezTo>
                    <a:pt x="5716" y="6959"/>
                    <a:pt x="5429" y="7108"/>
                    <a:pt x="5119" y="7189"/>
                  </a:cubicBezTo>
                  <a:cubicBezTo>
                    <a:pt x="5005" y="7212"/>
                    <a:pt x="4890" y="7223"/>
                    <a:pt x="4775" y="7235"/>
                  </a:cubicBezTo>
                  <a:lnTo>
                    <a:pt x="4844" y="5766"/>
                  </a:lnTo>
                  <a:lnTo>
                    <a:pt x="4844" y="5766"/>
                  </a:lnTo>
                  <a:cubicBezTo>
                    <a:pt x="4660" y="5984"/>
                    <a:pt x="1" y="10070"/>
                    <a:pt x="1" y="10070"/>
                  </a:cubicBezTo>
                  <a:lnTo>
                    <a:pt x="6520" y="11424"/>
                  </a:lnTo>
                  <a:lnTo>
                    <a:pt x="5831" y="10379"/>
                  </a:lnTo>
                  <a:cubicBezTo>
                    <a:pt x="6107" y="10253"/>
                    <a:pt x="6370" y="10115"/>
                    <a:pt x="6623" y="9943"/>
                  </a:cubicBezTo>
                  <a:cubicBezTo>
                    <a:pt x="7254" y="9530"/>
                    <a:pt x="7771" y="8968"/>
                    <a:pt x="8138" y="8302"/>
                  </a:cubicBezTo>
                  <a:cubicBezTo>
                    <a:pt x="8448" y="7740"/>
                    <a:pt x="8677" y="7143"/>
                    <a:pt x="8815" y="6523"/>
                  </a:cubicBezTo>
                  <a:cubicBezTo>
                    <a:pt x="8964" y="5949"/>
                    <a:pt x="9033" y="5387"/>
                    <a:pt x="9102" y="4859"/>
                  </a:cubicBezTo>
                  <a:cubicBezTo>
                    <a:pt x="9251" y="3792"/>
                    <a:pt x="9355" y="2782"/>
                    <a:pt x="9699" y="1875"/>
                  </a:cubicBezTo>
                  <a:cubicBezTo>
                    <a:pt x="9871" y="1416"/>
                    <a:pt x="10147" y="1003"/>
                    <a:pt x="10502" y="681"/>
                  </a:cubicBezTo>
                  <a:cubicBezTo>
                    <a:pt x="10904" y="348"/>
                    <a:pt x="11375" y="119"/>
                    <a:pt x="11880" y="4"/>
                  </a:cubicBezTo>
                  <a:cubicBezTo>
                    <a:pt x="11825" y="2"/>
                    <a:pt x="11770" y="1"/>
                    <a:pt x="1171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3;p53">
              <a:extLst>
                <a:ext uri="{FF2B5EF4-FFF2-40B4-BE49-F238E27FC236}">
                  <a16:creationId xmlns:a16="http://schemas.microsoft.com/office/drawing/2014/main" id="{DBD6211F-A6B7-4B47-AD52-C83780B887F0}"/>
                </a:ext>
              </a:extLst>
            </p:cNvPr>
            <p:cNvSpPr/>
            <p:nvPr/>
          </p:nvSpPr>
          <p:spPr>
            <a:xfrm flipV="1">
              <a:off x="6076504" y="5141885"/>
              <a:ext cx="1138834" cy="434998"/>
            </a:xfrm>
            <a:custGeom>
              <a:avLst/>
              <a:gdLst/>
              <a:ahLst/>
              <a:cxnLst/>
              <a:rect l="l" t="t" r="r" b="b"/>
              <a:pathLst>
                <a:path w="20018" h="10299" extrusionOk="0">
                  <a:moveTo>
                    <a:pt x="4570" y="1"/>
                  </a:moveTo>
                  <a:cubicBezTo>
                    <a:pt x="3120" y="1"/>
                    <a:pt x="1603" y="1141"/>
                    <a:pt x="1" y="4273"/>
                  </a:cubicBezTo>
                  <a:cubicBezTo>
                    <a:pt x="1391" y="2141"/>
                    <a:pt x="2699" y="1329"/>
                    <a:pt x="3952" y="1329"/>
                  </a:cubicBezTo>
                  <a:cubicBezTo>
                    <a:pt x="7955" y="1329"/>
                    <a:pt x="11394" y="9622"/>
                    <a:pt x="15152" y="9622"/>
                  </a:cubicBezTo>
                  <a:cubicBezTo>
                    <a:pt x="15857" y="9622"/>
                    <a:pt x="16575" y="9329"/>
                    <a:pt x="17309" y="8634"/>
                  </a:cubicBezTo>
                  <a:lnTo>
                    <a:pt x="17309" y="8634"/>
                  </a:lnTo>
                  <a:lnTo>
                    <a:pt x="16953" y="10298"/>
                  </a:lnTo>
                  <a:lnTo>
                    <a:pt x="20017" y="5593"/>
                  </a:lnTo>
                  <a:lnTo>
                    <a:pt x="15139" y="7532"/>
                  </a:lnTo>
                  <a:lnTo>
                    <a:pt x="16609" y="7658"/>
                  </a:lnTo>
                  <a:cubicBezTo>
                    <a:pt x="16139" y="8034"/>
                    <a:pt x="15670" y="8199"/>
                    <a:pt x="15198" y="8199"/>
                  </a:cubicBezTo>
                  <a:cubicBezTo>
                    <a:pt x="11870" y="8199"/>
                    <a:pt x="8458" y="1"/>
                    <a:pt x="457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94;p53">
              <a:extLst>
                <a:ext uri="{FF2B5EF4-FFF2-40B4-BE49-F238E27FC236}">
                  <a16:creationId xmlns:a16="http://schemas.microsoft.com/office/drawing/2014/main" id="{A82D98FB-973A-8A44-A0BB-FAD84E2545FE}"/>
                </a:ext>
              </a:extLst>
            </p:cNvPr>
            <p:cNvSpPr/>
            <p:nvPr/>
          </p:nvSpPr>
          <p:spPr>
            <a:xfrm rot="15865168" flipV="1">
              <a:off x="6972068" y="4275108"/>
              <a:ext cx="360376" cy="1197054"/>
            </a:xfrm>
            <a:custGeom>
              <a:avLst/>
              <a:gdLst/>
              <a:ahLst/>
              <a:cxnLst/>
              <a:rect l="l" t="t" r="r" b="b"/>
              <a:pathLst>
                <a:path w="10720" h="18617" extrusionOk="0">
                  <a:moveTo>
                    <a:pt x="0" y="0"/>
                  </a:moveTo>
                  <a:cubicBezTo>
                    <a:pt x="2686" y="1722"/>
                    <a:pt x="4625" y="4120"/>
                    <a:pt x="5567" y="6680"/>
                  </a:cubicBezTo>
                  <a:cubicBezTo>
                    <a:pt x="6370" y="8837"/>
                    <a:pt x="6462" y="11202"/>
                    <a:pt x="5831" y="13428"/>
                  </a:cubicBezTo>
                  <a:lnTo>
                    <a:pt x="4717" y="12545"/>
                  </a:lnTo>
                  <a:lnTo>
                    <a:pt x="6496" y="18616"/>
                  </a:lnTo>
                  <a:lnTo>
                    <a:pt x="10720" y="13463"/>
                  </a:lnTo>
                  <a:lnTo>
                    <a:pt x="9136" y="13991"/>
                  </a:lnTo>
                  <a:cubicBezTo>
                    <a:pt x="9354" y="11225"/>
                    <a:pt x="8688" y="8459"/>
                    <a:pt x="7219" y="6106"/>
                  </a:cubicBezTo>
                  <a:cubicBezTo>
                    <a:pt x="5589" y="3443"/>
                    <a:pt x="3007" y="1308"/>
                    <a:pt x="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09;p53">
              <a:extLst>
                <a:ext uri="{FF2B5EF4-FFF2-40B4-BE49-F238E27FC236}">
                  <a16:creationId xmlns:a16="http://schemas.microsoft.com/office/drawing/2014/main" id="{AF2D815F-3A5E-E545-ACBC-C53966670084}"/>
                </a:ext>
              </a:extLst>
            </p:cNvPr>
            <p:cNvSpPr/>
            <p:nvPr/>
          </p:nvSpPr>
          <p:spPr>
            <a:xfrm flipH="1">
              <a:off x="8196393" y="5022466"/>
              <a:ext cx="777502" cy="220493"/>
            </a:xfrm>
            <a:custGeom>
              <a:avLst/>
              <a:gdLst/>
              <a:ahLst/>
              <a:cxnLst/>
              <a:rect l="l" t="t" r="r" b="b"/>
              <a:pathLst>
                <a:path w="16678" h="5751" extrusionOk="0">
                  <a:moveTo>
                    <a:pt x="16677" y="0"/>
                  </a:moveTo>
                  <a:cubicBezTo>
                    <a:pt x="15082" y="1377"/>
                    <a:pt x="13096" y="2192"/>
                    <a:pt x="10996" y="2341"/>
                  </a:cubicBezTo>
                  <a:cubicBezTo>
                    <a:pt x="10831" y="2350"/>
                    <a:pt x="10666" y="2355"/>
                    <a:pt x="10502" y="2355"/>
                  </a:cubicBezTo>
                  <a:cubicBezTo>
                    <a:pt x="8983" y="2355"/>
                    <a:pt x="7488" y="1974"/>
                    <a:pt x="6153" y="1228"/>
                  </a:cubicBezTo>
                  <a:lnTo>
                    <a:pt x="6818" y="287"/>
                  </a:lnTo>
                  <a:lnTo>
                    <a:pt x="6818" y="287"/>
                  </a:lnTo>
                  <a:lnTo>
                    <a:pt x="1" y="838"/>
                  </a:lnTo>
                  <a:lnTo>
                    <a:pt x="5590" y="5750"/>
                  </a:lnTo>
                  <a:lnTo>
                    <a:pt x="5430" y="4488"/>
                  </a:lnTo>
                  <a:lnTo>
                    <a:pt x="5430" y="4488"/>
                  </a:lnTo>
                  <a:cubicBezTo>
                    <a:pt x="6172" y="4634"/>
                    <a:pt x="6926" y="4708"/>
                    <a:pt x="7680" y="4708"/>
                  </a:cubicBezTo>
                  <a:cubicBezTo>
                    <a:pt x="8928" y="4708"/>
                    <a:pt x="10175" y="4506"/>
                    <a:pt x="11363" y="4097"/>
                  </a:cubicBezTo>
                  <a:cubicBezTo>
                    <a:pt x="13533" y="3340"/>
                    <a:pt x="15392" y="1905"/>
                    <a:pt x="1667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 name="Straight Arrow Connector 69">
              <a:extLst>
                <a:ext uri="{FF2B5EF4-FFF2-40B4-BE49-F238E27FC236}">
                  <a16:creationId xmlns:a16="http://schemas.microsoft.com/office/drawing/2014/main" id="{42FB0912-6B78-7D4C-AA1B-1769C36D0E2E}"/>
                </a:ext>
              </a:extLst>
            </p:cNvPr>
            <p:cNvCxnSpPr/>
            <p:nvPr/>
          </p:nvCxnSpPr>
          <p:spPr>
            <a:xfrm>
              <a:off x="6453188" y="4314825"/>
              <a:ext cx="2577813" cy="0"/>
            </a:xfrm>
            <a:prstGeom prst="straightConnector1">
              <a:avLst/>
            </a:prstGeom>
            <a:ln w="57150">
              <a:solidFill>
                <a:srgbClr val="869FB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924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808303" y="124505"/>
            <a:ext cx="9486900" cy="1097718"/>
          </a:xfrm>
        </p:spPr>
        <p:txBody>
          <a:bodyPr>
            <a:noAutofit/>
          </a:bodyPr>
          <a:lstStyle/>
          <a:p>
            <a:r>
              <a:rPr lang="en-US" sz="4000"/>
              <a:t>Rat Feature Vector – The Input</a:t>
            </a:r>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28</a:t>
            </a:fld>
            <a:endParaRPr lang="en-US"/>
          </a:p>
        </p:txBody>
      </p:sp>
      <p:sp>
        <p:nvSpPr>
          <p:cNvPr id="2" name="TextBox 1">
            <a:extLst>
              <a:ext uri="{FF2B5EF4-FFF2-40B4-BE49-F238E27FC236}">
                <a16:creationId xmlns:a16="http://schemas.microsoft.com/office/drawing/2014/main" id="{6DEA69BA-5C5B-4E8C-B7D6-867E80FE5077}"/>
              </a:ext>
            </a:extLst>
          </p:cNvPr>
          <p:cNvSpPr txBox="1"/>
          <p:nvPr/>
        </p:nvSpPr>
        <p:spPr>
          <a:xfrm>
            <a:off x="1028888" y="1499755"/>
            <a:ext cx="1026714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a:t>Vectorize rats based on their performance</a:t>
            </a:r>
          </a:p>
          <a:p>
            <a:pPr marL="285750" indent="-285750">
              <a:lnSpc>
                <a:spcPct val="150000"/>
              </a:lnSpc>
              <a:buFont typeface="Arial"/>
              <a:buChar char="•"/>
            </a:pPr>
            <a:r>
              <a:rPr lang="en-US"/>
              <a:t>We are looking for the most different rats in all aspects of their performance</a:t>
            </a:r>
          </a:p>
          <a:p>
            <a:pPr marL="285750" indent="-285750">
              <a:buFont typeface="Arial"/>
              <a:buChar char="•"/>
            </a:pPr>
            <a:endParaRPr lang="en-US"/>
          </a:p>
          <a:p>
            <a:pPr marL="285750" indent="-285750">
              <a:buFont typeface="Arial"/>
              <a:buChar char="•"/>
            </a:pPr>
            <a:endParaRPr lang="en-US"/>
          </a:p>
          <a:p>
            <a:endParaRPr lang="en-US"/>
          </a:p>
          <a:p>
            <a:endParaRPr lang="en-US"/>
          </a:p>
          <a:p>
            <a:endParaRPr lang="en-US"/>
          </a:p>
          <a:p>
            <a:endParaRPr lang="en-US"/>
          </a:p>
          <a:p>
            <a:endParaRPr lang="en-US"/>
          </a:p>
        </p:txBody>
      </p:sp>
      <p:pic>
        <p:nvPicPr>
          <p:cNvPr id="3" name="Picture 3" descr="Text&#10;&#10;Description automatically generated">
            <a:extLst>
              <a:ext uri="{FF2B5EF4-FFF2-40B4-BE49-F238E27FC236}">
                <a16:creationId xmlns:a16="http://schemas.microsoft.com/office/drawing/2014/main" id="{236D1FE7-9AAE-4B66-943A-81BAF825A315}"/>
              </a:ext>
            </a:extLst>
          </p:cNvPr>
          <p:cNvPicPr>
            <a:picLocks noChangeAspect="1"/>
          </p:cNvPicPr>
          <p:nvPr/>
        </p:nvPicPr>
        <p:blipFill>
          <a:blip r:embed="rId3"/>
          <a:stretch>
            <a:fillRect/>
          </a:stretch>
        </p:blipFill>
        <p:spPr>
          <a:xfrm>
            <a:off x="942110" y="2812253"/>
            <a:ext cx="10446326" cy="2416971"/>
          </a:xfrm>
          <a:prstGeom prst="rect">
            <a:avLst/>
          </a:prstGeom>
        </p:spPr>
      </p:pic>
    </p:spTree>
    <p:extLst>
      <p:ext uri="{BB962C8B-B14F-4D97-AF65-F5344CB8AC3E}">
        <p14:creationId xmlns:p14="http://schemas.microsoft.com/office/powerpoint/2010/main" val="29667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1279358" y="346178"/>
            <a:ext cx="9486900" cy="1097718"/>
          </a:xfrm>
        </p:spPr>
        <p:txBody>
          <a:bodyPr>
            <a:normAutofit/>
          </a:bodyPr>
          <a:lstStyle/>
          <a:p>
            <a:pPr algn="ctr"/>
            <a:r>
              <a:rPr lang="en-US" sz="5300"/>
              <a:t>Clusters – The Result</a:t>
            </a:r>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29</a:t>
            </a:fld>
            <a:endParaRPr lang="en-US"/>
          </a:p>
        </p:txBody>
      </p:sp>
      <p:pic>
        <p:nvPicPr>
          <p:cNvPr id="3" name="Picture 3" descr="A picture containing chart&#10;&#10;Description automatically generated">
            <a:extLst>
              <a:ext uri="{FF2B5EF4-FFF2-40B4-BE49-F238E27FC236}">
                <a16:creationId xmlns:a16="http://schemas.microsoft.com/office/drawing/2014/main" id="{D016757D-F781-4C9A-9266-2165810A48B3}"/>
              </a:ext>
            </a:extLst>
          </p:cNvPr>
          <p:cNvPicPr>
            <a:picLocks noChangeAspect="1"/>
          </p:cNvPicPr>
          <p:nvPr/>
        </p:nvPicPr>
        <p:blipFill>
          <a:blip r:embed="rId3"/>
          <a:stretch>
            <a:fillRect/>
          </a:stretch>
        </p:blipFill>
        <p:spPr>
          <a:xfrm>
            <a:off x="574130" y="1618568"/>
            <a:ext cx="6913417" cy="4737782"/>
          </a:xfrm>
          <a:prstGeom prst="rect">
            <a:avLst/>
          </a:prstGeom>
        </p:spPr>
      </p:pic>
      <p:sp>
        <p:nvSpPr>
          <p:cNvPr id="7" name="Google Shape;180;p29">
            <a:extLst>
              <a:ext uri="{FF2B5EF4-FFF2-40B4-BE49-F238E27FC236}">
                <a16:creationId xmlns:a16="http://schemas.microsoft.com/office/drawing/2014/main" id="{0B2A25FB-47DA-8F4C-95E0-C7AA1349A41E}"/>
              </a:ext>
            </a:extLst>
          </p:cNvPr>
          <p:cNvSpPr txBox="1">
            <a:spLocks/>
          </p:cNvSpPr>
          <p:nvPr/>
        </p:nvSpPr>
        <p:spPr>
          <a:xfrm>
            <a:off x="7615238" y="1443896"/>
            <a:ext cx="4402326" cy="491245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CA" sz="2000">
                <a:solidFill>
                  <a:schemeClr val="tx1">
                    <a:lumMod val="85000"/>
                    <a:lumOff val="15000"/>
                  </a:schemeClr>
                </a:solidFill>
              </a:rPr>
              <a:t>No </a:t>
            </a:r>
            <a:r>
              <a:rPr lang="en-CA" sz="2000" b="1">
                <a:solidFill>
                  <a:schemeClr val="tx1">
                    <a:lumMod val="85000"/>
                    <a:lumOff val="15000"/>
                  </a:schemeClr>
                </a:solidFill>
              </a:rPr>
              <a:t>measurable way</a:t>
            </a:r>
            <a:r>
              <a:rPr lang="en-CA" sz="2000">
                <a:solidFill>
                  <a:schemeClr val="tx1">
                    <a:lumMod val="85000"/>
                    <a:lumOff val="15000"/>
                  </a:schemeClr>
                </a:solidFill>
              </a:rPr>
              <a:t> to collect rats from various clusters together</a:t>
            </a:r>
          </a:p>
          <a:p>
            <a:pPr>
              <a:spcBef>
                <a:spcPts val="600"/>
              </a:spcBef>
            </a:pPr>
            <a:endParaRPr lang="en-CA" sz="2000">
              <a:solidFill>
                <a:schemeClr val="tx1">
                  <a:lumMod val="85000"/>
                  <a:lumOff val="15000"/>
                </a:schemeClr>
              </a:solidFill>
            </a:endParaRPr>
          </a:p>
          <a:p>
            <a:pPr>
              <a:spcBef>
                <a:spcPts val="600"/>
              </a:spcBef>
            </a:pPr>
            <a:r>
              <a:rPr lang="en-CA" sz="2000">
                <a:solidFill>
                  <a:schemeClr val="tx1">
                    <a:lumMod val="85000"/>
                    <a:lumOff val="15000"/>
                  </a:schemeClr>
                </a:solidFill>
              </a:rPr>
              <a:t>Cannot guarantee sensitivity or specificity would improve</a:t>
            </a:r>
          </a:p>
          <a:p>
            <a:pPr>
              <a:spcBef>
                <a:spcPts val="600"/>
              </a:spcBef>
            </a:pPr>
            <a:endParaRPr lang="en-CA" sz="2000">
              <a:solidFill>
                <a:schemeClr val="tx1">
                  <a:lumMod val="85000"/>
                  <a:lumOff val="15000"/>
                </a:schemeClr>
              </a:solidFill>
            </a:endParaRPr>
          </a:p>
          <a:p>
            <a:pPr>
              <a:spcBef>
                <a:spcPts val="600"/>
              </a:spcBef>
            </a:pPr>
            <a:r>
              <a:rPr lang="en-CA" sz="2000">
                <a:solidFill>
                  <a:schemeClr val="tx1">
                    <a:lumMod val="85000"/>
                    <a:lumOff val="15000"/>
                  </a:schemeClr>
                </a:solidFill>
              </a:rPr>
              <a:t>Clusters are built on individual rat statistics; cannot evaluate team statistics between rats that have not evaluated the same samples</a:t>
            </a:r>
          </a:p>
        </p:txBody>
      </p:sp>
    </p:spTree>
    <p:extLst>
      <p:ext uri="{BB962C8B-B14F-4D97-AF65-F5344CB8AC3E}">
        <p14:creationId xmlns:p14="http://schemas.microsoft.com/office/powerpoint/2010/main" val="27626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A2C9-2F29-8A4D-84DF-1DB55A7A1CD3}"/>
              </a:ext>
            </a:extLst>
          </p:cNvPr>
          <p:cNvSpPr>
            <a:spLocks noGrp="1"/>
          </p:cNvSpPr>
          <p:nvPr>
            <p:ph type="title"/>
          </p:nvPr>
        </p:nvSpPr>
        <p:spPr>
          <a:xfrm>
            <a:off x="1219199" y="-241635"/>
            <a:ext cx="9493249" cy="1577975"/>
          </a:xfrm>
        </p:spPr>
        <p:txBody>
          <a:bodyPr/>
          <a:lstStyle/>
          <a:p>
            <a:r>
              <a:rPr lang="en-US" u="sng"/>
              <a:t>Executive Summary</a:t>
            </a:r>
          </a:p>
        </p:txBody>
      </p:sp>
      <p:sp>
        <p:nvSpPr>
          <p:cNvPr id="4" name="TextBox 3">
            <a:extLst>
              <a:ext uri="{FF2B5EF4-FFF2-40B4-BE49-F238E27FC236}">
                <a16:creationId xmlns:a16="http://schemas.microsoft.com/office/drawing/2014/main" id="{549E4C33-66E1-D542-894D-53A656816B87}"/>
              </a:ext>
            </a:extLst>
          </p:cNvPr>
          <p:cNvSpPr txBox="1"/>
          <p:nvPr/>
        </p:nvSpPr>
        <p:spPr>
          <a:xfrm>
            <a:off x="1219199" y="1284337"/>
            <a:ext cx="6713516" cy="5078313"/>
          </a:xfrm>
          <a:prstGeom prst="rect">
            <a:avLst/>
          </a:prstGeom>
          <a:noFill/>
        </p:spPr>
        <p:txBody>
          <a:bodyPr wrap="square" rtlCol="0">
            <a:spAutoFit/>
          </a:bodyPr>
          <a:lstStyle/>
          <a:p>
            <a:r>
              <a:rPr lang="en-US" sz="2400" i="1"/>
              <a:t>After understanding APOPO’s work, we set out to understand the data. Through this process, we’ve drawn insights from the data and descriptive statistics which we used to solve the task at hand.</a:t>
            </a:r>
          </a:p>
          <a:p>
            <a:endParaRPr lang="en-US" sz="2400" i="1"/>
          </a:p>
          <a:p>
            <a:endParaRPr lang="en-US" sz="2400" i="1"/>
          </a:p>
          <a:p>
            <a:r>
              <a:rPr lang="en-US" sz="2400" i="1"/>
              <a:t>Our Goal:</a:t>
            </a:r>
          </a:p>
          <a:p>
            <a:r>
              <a:rPr lang="en-US" sz="3600" b="1" i="1"/>
              <a:t>Improve both sensitivity and specificity of the rats</a:t>
            </a:r>
          </a:p>
        </p:txBody>
      </p:sp>
      <p:sp>
        <p:nvSpPr>
          <p:cNvPr id="5" name="Right Triangle 4">
            <a:extLst>
              <a:ext uri="{FF2B5EF4-FFF2-40B4-BE49-F238E27FC236}">
                <a16:creationId xmlns:a16="http://schemas.microsoft.com/office/drawing/2014/main" id="{CCEB6F76-EA99-734D-92FA-6F354498466E}"/>
              </a:ext>
            </a:extLst>
          </p:cNvPr>
          <p:cNvSpPr/>
          <p:nvPr/>
        </p:nvSpPr>
        <p:spPr>
          <a:xfrm flipH="1">
            <a:off x="8819908" y="0"/>
            <a:ext cx="3372088" cy="6905499"/>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a:extLst>
              <a:ext uri="{FF2B5EF4-FFF2-40B4-BE49-F238E27FC236}">
                <a16:creationId xmlns:a16="http://schemas.microsoft.com/office/drawing/2014/main" id="{AA644171-791D-534E-8B5C-56F0738A5FC8}"/>
              </a:ext>
            </a:extLst>
          </p:cNvPr>
          <p:cNvSpPr/>
          <p:nvPr/>
        </p:nvSpPr>
        <p:spPr>
          <a:xfrm rot="8084857">
            <a:off x="8229428" y="5630909"/>
            <a:ext cx="994224" cy="1199691"/>
          </a:xfrm>
          <a:prstGeom prst="moon">
            <a:avLst>
              <a:gd name="adj" fmla="val 7700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7084AF7-54EB-164A-9C86-BDA5BD863115}"/>
              </a:ext>
            </a:extLst>
          </p:cNvPr>
          <p:cNvCxnSpPr>
            <a:cxnSpLocks/>
            <a:stCxn id="5" idx="4"/>
            <a:endCxn id="5" idx="0"/>
          </p:cNvCxnSpPr>
          <p:nvPr/>
        </p:nvCxnSpPr>
        <p:spPr>
          <a:xfrm flipV="1">
            <a:off x="8819908" y="0"/>
            <a:ext cx="3372088" cy="6905499"/>
          </a:xfrm>
          <a:prstGeom prst="line">
            <a:avLst/>
          </a:prstGeom>
          <a:ln w="28575">
            <a:solidFill>
              <a:srgbClr val="E2E6E9"/>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4FD3835-80F4-3745-895B-18B2234EF72C}"/>
              </a:ext>
            </a:extLst>
          </p:cNvPr>
          <p:cNvSpPr/>
          <p:nvPr/>
        </p:nvSpPr>
        <p:spPr>
          <a:xfrm>
            <a:off x="7959144" y="0"/>
            <a:ext cx="4224270" cy="6310647"/>
          </a:xfrm>
          <a:custGeom>
            <a:avLst/>
            <a:gdLst>
              <a:gd name="connsiteX0" fmla="*/ 862884 w 4224270"/>
              <a:gd name="connsiteY0" fmla="*/ 6864439 h 6864439"/>
              <a:gd name="connsiteX1" fmla="*/ 0 w 4224270"/>
              <a:gd name="connsiteY1" fmla="*/ 6168980 h 6864439"/>
              <a:gd name="connsiteX2" fmla="*/ 4224270 w 4224270"/>
              <a:gd name="connsiteY2" fmla="*/ 0 h 6864439"/>
              <a:gd name="connsiteX3" fmla="*/ 862884 w 4224270"/>
              <a:gd name="connsiteY3" fmla="*/ 6864439 h 6864439"/>
              <a:gd name="connsiteX0" fmla="*/ 1133341 w 4224270"/>
              <a:gd name="connsiteY0" fmla="*/ 6310647 h 6310647"/>
              <a:gd name="connsiteX1" fmla="*/ 0 w 4224270"/>
              <a:gd name="connsiteY1" fmla="*/ 6168980 h 6310647"/>
              <a:gd name="connsiteX2" fmla="*/ 4224270 w 4224270"/>
              <a:gd name="connsiteY2" fmla="*/ 0 h 6310647"/>
              <a:gd name="connsiteX3" fmla="*/ 1133341 w 4224270"/>
              <a:gd name="connsiteY3" fmla="*/ 6310647 h 6310647"/>
            </a:gdLst>
            <a:ahLst/>
            <a:cxnLst>
              <a:cxn ang="0">
                <a:pos x="connsiteX0" y="connsiteY0"/>
              </a:cxn>
              <a:cxn ang="0">
                <a:pos x="connsiteX1" y="connsiteY1"/>
              </a:cxn>
              <a:cxn ang="0">
                <a:pos x="connsiteX2" y="connsiteY2"/>
              </a:cxn>
              <a:cxn ang="0">
                <a:pos x="connsiteX3" y="connsiteY3"/>
              </a:cxn>
            </a:cxnLst>
            <a:rect l="l" t="t" r="r" b="b"/>
            <a:pathLst>
              <a:path w="4224270" h="6310647">
                <a:moveTo>
                  <a:pt x="1133341" y="6310647"/>
                </a:moveTo>
                <a:lnTo>
                  <a:pt x="0" y="6168980"/>
                </a:lnTo>
                <a:lnTo>
                  <a:pt x="4224270" y="0"/>
                </a:lnTo>
                <a:lnTo>
                  <a:pt x="1133341" y="6310647"/>
                </a:lnTo>
                <a:close/>
              </a:path>
            </a:pathLst>
          </a:custGeom>
          <a:solidFill>
            <a:srgbClr val="C8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351;p37">
            <a:extLst>
              <a:ext uri="{FF2B5EF4-FFF2-40B4-BE49-F238E27FC236}">
                <a16:creationId xmlns:a16="http://schemas.microsoft.com/office/drawing/2014/main" id="{74810F44-3FD3-634E-9978-4B4BB1231D23}"/>
              </a:ext>
            </a:extLst>
          </p:cNvPr>
          <p:cNvSpPr txBox="1">
            <a:spLocks/>
          </p:cNvSpPr>
          <p:nvPr/>
        </p:nvSpPr>
        <p:spPr>
          <a:xfrm>
            <a:off x="718657" y="281968"/>
            <a:ext cx="687778" cy="571383"/>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4400" b="1">
                <a:solidFill>
                  <a:srgbClr val="F48E20"/>
                </a:solidFill>
                <a:latin typeface="+mj-lt"/>
                <a:ea typeface="Raleway"/>
                <a:cs typeface="Raleway"/>
                <a:sym typeface="Raleway"/>
              </a:rPr>
              <a:t>I</a:t>
            </a:r>
          </a:p>
        </p:txBody>
      </p:sp>
      <p:sp>
        <p:nvSpPr>
          <p:cNvPr id="26" name="Slide Number Placeholder 25">
            <a:extLst>
              <a:ext uri="{FF2B5EF4-FFF2-40B4-BE49-F238E27FC236}">
                <a16:creationId xmlns:a16="http://schemas.microsoft.com/office/drawing/2014/main" id="{14C4526F-D517-6D45-80F0-B4DF88A8B6F0}"/>
              </a:ext>
            </a:extLst>
          </p:cNvPr>
          <p:cNvSpPr>
            <a:spLocks noGrp="1"/>
          </p:cNvSpPr>
          <p:nvPr>
            <p:ph type="sldNum" sz="quarter" idx="12"/>
          </p:nvPr>
        </p:nvSpPr>
        <p:spPr>
          <a:xfrm>
            <a:off x="11025755" y="547353"/>
            <a:ext cx="1112082" cy="365125"/>
          </a:xfrm>
        </p:spPr>
        <p:txBody>
          <a:bodyPr/>
          <a:lstStyle/>
          <a:p>
            <a:fld id="{1CF2D47E-0AF1-4C27-801F-64E3E5BF7F72}" type="slidenum">
              <a:rPr lang="en-US" smtClean="0"/>
              <a:t>3</a:t>
            </a:fld>
            <a:endParaRPr lang="en-US"/>
          </a:p>
        </p:txBody>
      </p:sp>
    </p:spTree>
    <p:extLst>
      <p:ext uri="{BB962C8B-B14F-4D97-AF65-F5344CB8AC3E}">
        <p14:creationId xmlns:p14="http://schemas.microsoft.com/office/powerpoint/2010/main" val="4176146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1026151" y="1398941"/>
            <a:ext cx="9486900" cy="3384689"/>
          </a:xfrm>
        </p:spPr>
        <p:txBody>
          <a:bodyPr/>
          <a:lstStyle/>
          <a:p>
            <a:r>
              <a:rPr lang="en-US"/>
              <a:t>Hierarchical Clustering</a:t>
            </a:r>
          </a:p>
        </p:txBody>
      </p:sp>
      <p:sp>
        <p:nvSpPr>
          <p:cNvPr id="7" name="Text Placeholder 6">
            <a:extLst>
              <a:ext uri="{FF2B5EF4-FFF2-40B4-BE49-F238E27FC236}">
                <a16:creationId xmlns:a16="http://schemas.microsoft.com/office/drawing/2014/main" id="{A43EB6D2-62D5-FE42-B322-B1DF76E2971B}"/>
              </a:ext>
            </a:extLst>
          </p:cNvPr>
          <p:cNvSpPr>
            <a:spLocks noGrp="1"/>
          </p:cNvSpPr>
          <p:nvPr>
            <p:ph type="body" idx="1"/>
          </p:nvPr>
        </p:nvSpPr>
        <p:spPr>
          <a:xfrm>
            <a:off x="1025471" y="4844235"/>
            <a:ext cx="9486900" cy="853225"/>
          </a:xfrm>
        </p:spPr>
        <p:txBody>
          <a:bodyPr vert="horz" lIns="91440" tIns="45720" rIns="91440" bIns="45720" rtlCol="0" anchor="t">
            <a:noAutofit/>
          </a:bodyPr>
          <a:lstStyle/>
          <a:p>
            <a:r>
              <a:rPr lang="en-US" sz="2400">
                <a:solidFill>
                  <a:schemeClr val="tx1"/>
                </a:solidFill>
              </a:rPr>
              <a:t>Another clustering technique that addresses some of the limitations of K-Means clustering.</a:t>
            </a:r>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30</a:t>
            </a:fld>
            <a:endParaRPr lang="en-US"/>
          </a:p>
        </p:txBody>
      </p:sp>
    </p:spTree>
    <p:extLst>
      <p:ext uri="{BB962C8B-B14F-4D97-AF65-F5344CB8AC3E}">
        <p14:creationId xmlns:p14="http://schemas.microsoft.com/office/powerpoint/2010/main" val="169344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627647" y="45389"/>
            <a:ext cx="8283743" cy="1097718"/>
          </a:xfrm>
        </p:spPr>
        <p:txBody>
          <a:bodyPr>
            <a:normAutofit/>
          </a:bodyPr>
          <a:lstStyle/>
          <a:p>
            <a:r>
              <a:rPr lang="en-US" sz="4000"/>
              <a:t>What is Hierarchical Clustering?</a:t>
            </a:r>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31</a:t>
            </a:fld>
            <a:endParaRPr lang="en-US"/>
          </a:p>
        </p:txBody>
      </p:sp>
      <p:sp>
        <p:nvSpPr>
          <p:cNvPr id="2" name="TextBox 1">
            <a:extLst>
              <a:ext uri="{FF2B5EF4-FFF2-40B4-BE49-F238E27FC236}">
                <a16:creationId xmlns:a16="http://schemas.microsoft.com/office/drawing/2014/main" id="{6DEA69BA-5C5B-4E8C-B7D6-867E80FE5077}"/>
              </a:ext>
            </a:extLst>
          </p:cNvPr>
          <p:cNvSpPr txBox="1"/>
          <p:nvPr/>
        </p:nvSpPr>
        <p:spPr>
          <a:xfrm>
            <a:off x="771121" y="1455821"/>
            <a:ext cx="1026714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a:t>Unsupervised Learning</a:t>
            </a:r>
          </a:p>
          <a:p>
            <a:pPr marL="285750" indent="-285750">
              <a:lnSpc>
                <a:spcPct val="150000"/>
              </a:lnSpc>
              <a:buFont typeface="Arial"/>
              <a:buChar char="•"/>
            </a:pPr>
            <a:r>
              <a:rPr lang="en-US"/>
              <a:t>Building a hierarchy of clusters, resulting in a tree-like structure</a:t>
            </a:r>
          </a:p>
          <a:p>
            <a:pPr marL="285750" indent="-285750">
              <a:lnSpc>
                <a:spcPct val="150000"/>
              </a:lnSpc>
              <a:buFont typeface="Arial"/>
              <a:buChar char="•"/>
            </a:pPr>
            <a:r>
              <a:rPr lang="en-US"/>
              <a:t>Advantage compared to other clustering algorithms:</a:t>
            </a:r>
          </a:p>
          <a:p>
            <a:pPr marL="1200150" indent="-285750">
              <a:lnSpc>
                <a:spcPct val="150000"/>
              </a:lnSpc>
              <a:buFont typeface="Arial"/>
              <a:buChar char="•"/>
            </a:pPr>
            <a:r>
              <a:rPr lang="en-US">
                <a:ea typeface="+mn-lt"/>
                <a:cs typeface="+mn-lt"/>
              </a:rPr>
              <a:t>Able to show the process of clustering which allows us to understand the individual relationships between rats</a:t>
            </a:r>
          </a:p>
          <a:p>
            <a:pPr marL="1200150" lvl="2" indent="-285750">
              <a:lnSpc>
                <a:spcPct val="150000"/>
              </a:lnSpc>
              <a:buFont typeface="Arial"/>
              <a:buChar char="•"/>
            </a:pPr>
            <a:r>
              <a:rPr lang="en-US">
                <a:ea typeface="+mn-lt"/>
                <a:cs typeface="+mn-lt"/>
              </a:rPr>
              <a:t>Does not require pre-determining the number of clusters as required with K-Means clustering.</a:t>
            </a:r>
            <a:endParaRPr lang="en-US"/>
          </a:p>
          <a:p>
            <a:pPr marL="285750" indent="-285750">
              <a:lnSpc>
                <a:spcPct val="150000"/>
              </a:lnSpc>
              <a:buFont typeface="Arial"/>
              <a:buChar char="•"/>
            </a:pPr>
            <a:r>
              <a:rPr lang="en-US">
                <a:ea typeface="+mn-lt"/>
                <a:cs typeface="+mn-lt"/>
              </a:rPr>
              <a:t>There are 2 types of hierarchical clustering:</a:t>
            </a:r>
          </a:p>
          <a:p>
            <a:pPr marL="742950" lvl="1" indent="-285750">
              <a:lnSpc>
                <a:spcPct val="150000"/>
              </a:lnSpc>
              <a:buFont typeface="Arial"/>
              <a:buChar char="•"/>
            </a:pPr>
            <a:r>
              <a:rPr lang="en-US" b="1">
                <a:ea typeface="+mn-lt"/>
                <a:cs typeface="+mn-lt"/>
              </a:rPr>
              <a:t>Agglomerative clustering (AGNES) </a:t>
            </a:r>
            <a:endParaRPr lang="en-US"/>
          </a:p>
          <a:p>
            <a:pPr marL="742950" lvl="1" indent="-285750">
              <a:lnSpc>
                <a:spcPct val="150000"/>
              </a:lnSpc>
              <a:buFont typeface="Arial"/>
              <a:buChar char="•"/>
            </a:pPr>
            <a:r>
              <a:rPr lang="en-US">
                <a:ea typeface="+mn-lt"/>
                <a:cs typeface="+mn-lt"/>
              </a:rPr>
              <a:t>Divisive clustering (DIANA) </a:t>
            </a:r>
            <a:endParaRPr lang="en-US" b="1"/>
          </a:p>
          <a:p>
            <a:pPr marL="285750" indent="-285750">
              <a:buFont typeface="Arial"/>
              <a:buChar char="•"/>
            </a:pPr>
            <a:endParaRPr lang="en-US"/>
          </a:p>
          <a:p>
            <a:endParaRPr lang="en-US"/>
          </a:p>
          <a:p>
            <a:endParaRPr lang="en-US"/>
          </a:p>
          <a:p>
            <a:endParaRPr lang="en-US"/>
          </a:p>
          <a:p>
            <a:endParaRPr lang="en-US"/>
          </a:p>
          <a:p>
            <a:endParaRPr lang="en-US"/>
          </a:p>
          <a:p>
            <a:endParaRPr lang="en-US"/>
          </a:p>
          <a:p>
            <a:endParaRPr lang="en-US"/>
          </a:p>
          <a:p>
            <a:endParaRPr lang="en-US"/>
          </a:p>
        </p:txBody>
      </p:sp>
      <p:pic>
        <p:nvPicPr>
          <p:cNvPr id="3" name="Graphic 3" descr="Star with solid fill">
            <a:extLst>
              <a:ext uri="{FF2B5EF4-FFF2-40B4-BE49-F238E27FC236}">
                <a16:creationId xmlns:a16="http://schemas.microsoft.com/office/drawing/2014/main" id="{FAE4D7FA-4E4D-41E4-8D0E-22DBC276E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2974" y="4738757"/>
            <a:ext cx="450574" cy="439531"/>
          </a:xfrm>
          <a:prstGeom prst="rect">
            <a:avLst/>
          </a:prstGeom>
        </p:spPr>
      </p:pic>
    </p:spTree>
    <p:extLst>
      <p:ext uri="{BB962C8B-B14F-4D97-AF65-F5344CB8AC3E}">
        <p14:creationId xmlns:p14="http://schemas.microsoft.com/office/powerpoint/2010/main" val="63104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687806" y="65441"/>
            <a:ext cx="9486900" cy="1097718"/>
          </a:xfrm>
        </p:spPr>
        <p:txBody>
          <a:bodyPr>
            <a:normAutofit/>
          </a:bodyPr>
          <a:lstStyle/>
          <a:p>
            <a:r>
              <a:rPr lang="en-US" sz="4000"/>
              <a:t>What is Hierarchical Clustering?</a:t>
            </a:r>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32</a:t>
            </a:fld>
            <a:endParaRPr lang="en-US"/>
          </a:p>
        </p:txBody>
      </p:sp>
      <p:sp>
        <p:nvSpPr>
          <p:cNvPr id="2" name="TextBox 1">
            <a:extLst>
              <a:ext uri="{FF2B5EF4-FFF2-40B4-BE49-F238E27FC236}">
                <a16:creationId xmlns:a16="http://schemas.microsoft.com/office/drawing/2014/main" id="{6DEA69BA-5C5B-4E8C-B7D6-867E80FE5077}"/>
              </a:ext>
            </a:extLst>
          </p:cNvPr>
          <p:cNvSpPr txBox="1"/>
          <p:nvPr/>
        </p:nvSpPr>
        <p:spPr>
          <a:xfrm>
            <a:off x="1001726" y="1736558"/>
            <a:ext cx="1026714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marL="285750" indent="-285750">
              <a:buFont typeface="Arial"/>
              <a:buChar char="•"/>
            </a:pPr>
            <a:endParaRPr lang="en-US"/>
          </a:p>
          <a:p>
            <a:endParaRPr lang="en-US"/>
          </a:p>
          <a:p>
            <a:endParaRPr lang="en-US"/>
          </a:p>
          <a:p>
            <a:endParaRPr lang="en-US"/>
          </a:p>
          <a:p>
            <a:endParaRPr lang="en-US"/>
          </a:p>
          <a:p>
            <a:endParaRPr lang="en-US"/>
          </a:p>
          <a:p>
            <a:endParaRPr lang="en-US"/>
          </a:p>
          <a:p>
            <a:endParaRPr lang="en-US"/>
          </a:p>
          <a:p>
            <a:endParaRPr lang="en-US"/>
          </a:p>
        </p:txBody>
      </p:sp>
      <p:pic>
        <p:nvPicPr>
          <p:cNvPr id="5" name="Picture 8" descr="Shape, circle&#10;&#10;Description automatically generated">
            <a:extLst>
              <a:ext uri="{FF2B5EF4-FFF2-40B4-BE49-F238E27FC236}">
                <a16:creationId xmlns:a16="http://schemas.microsoft.com/office/drawing/2014/main" id="{DFACEC41-FFFB-4302-BAB3-E30221795952}"/>
              </a:ext>
            </a:extLst>
          </p:cNvPr>
          <p:cNvPicPr>
            <a:picLocks noChangeAspect="1"/>
          </p:cNvPicPr>
          <p:nvPr/>
        </p:nvPicPr>
        <p:blipFill>
          <a:blip r:embed="rId3"/>
          <a:stretch>
            <a:fillRect/>
          </a:stretch>
        </p:blipFill>
        <p:spPr>
          <a:xfrm>
            <a:off x="1316100" y="1603215"/>
            <a:ext cx="9543304" cy="4678787"/>
          </a:xfrm>
          <a:prstGeom prst="rect">
            <a:avLst/>
          </a:prstGeom>
        </p:spPr>
      </p:pic>
      <p:pic>
        <p:nvPicPr>
          <p:cNvPr id="3" name="Graphic 3" descr="Star with solid fill">
            <a:extLst>
              <a:ext uri="{FF2B5EF4-FFF2-40B4-BE49-F238E27FC236}">
                <a16:creationId xmlns:a16="http://schemas.microsoft.com/office/drawing/2014/main" id="{F0C48B2D-6EAD-40BD-A8EF-75239043E0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1322" y="1514061"/>
            <a:ext cx="450574" cy="439531"/>
          </a:xfrm>
          <a:prstGeom prst="rect">
            <a:avLst/>
          </a:prstGeom>
        </p:spPr>
      </p:pic>
    </p:spTree>
    <p:extLst>
      <p:ext uri="{BB962C8B-B14F-4D97-AF65-F5344CB8AC3E}">
        <p14:creationId xmlns:p14="http://schemas.microsoft.com/office/powerpoint/2010/main" val="3859800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2B694-0647-8F49-9E96-D199E6FA8093}"/>
              </a:ext>
            </a:extLst>
          </p:cNvPr>
          <p:cNvSpPr>
            <a:spLocks noGrp="1"/>
          </p:cNvSpPr>
          <p:nvPr>
            <p:ph type="sldNum" sz="quarter" idx="12"/>
          </p:nvPr>
        </p:nvSpPr>
        <p:spPr/>
        <p:txBody>
          <a:bodyPr/>
          <a:lstStyle/>
          <a:p>
            <a:fld id="{1CF2D47E-0AF1-4C27-801F-64E3E5BF7F72}" type="slidenum">
              <a:rPr lang="en-US" smtClean="0"/>
              <a:t>33</a:t>
            </a:fld>
            <a:endParaRPr lang="en-US"/>
          </a:p>
        </p:txBody>
      </p:sp>
      <p:sp>
        <p:nvSpPr>
          <p:cNvPr id="3" name="Rectangle 2">
            <a:extLst>
              <a:ext uri="{FF2B5EF4-FFF2-40B4-BE49-F238E27FC236}">
                <a16:creationId xmlns:a16="http://schemas.microsoft.com/office/drawing/2014/main" id="{7F8A1E07-ABEF-8B42-9DCB-B0A053899206}"/>
              </a:ext>
            </a:extLst>
          </p:cNvPr>
          <p:cNvSpPr/>
          <p:nvPr/>
        </p:nvSpPr>
        <p:spPr>
          <a:xfrm>
            <a:off x="388728" y="614246"/>
            <a:ext cx="11803271" cy="6146747"/>
          </a:xfrm>
          <a:prstGeom prst="rect">
            <a:avLst/>
          </a:prstGeom>
        </p:spPr>
        <p:txBody>
          <a:bodyPr wrap="square" lIns="91440" tIns="45720" rIns="91440" bIns="45720" anchor="t">
            <a:spAutoFit/>
          </a:bodyPr>
          <a:lstStyle/>
          <a:p>
            <a:pPr>
              <a:lnSpc>
                <a:spcPct val="200000"/>
              </a:lnSpc>
            </a:pPr>
            <a:r>
              <a:rPr lang="en-CA" i="1">
                <a:solidFill>
                  <a:srgbClr val="333333"/>
                </a:solidFill>
              </a:rPr>
              <a:t>Columns:</a:t>
            </a:r>
          </a:p>
          <a:p>
            <a:pPr marL="285750" indent="-285750">
              <a:lnSpc>
                <a:spcPct val="150000"/>
              </a:lnSpc>
              <a:buFont typeface="Arial" panose="020B0604020202020204" pitchFamily="34" charset="0"/>
              <a:buChar char="•"/>
            </a:pPr>
            <a:r>
              <a:rPr lang="en-CA" sz="1600" b="1" err="1">
                <a:solidFill>
                  <a:srgbClr val="333333"/>
                </a:solidFill>
              </a:rPr>
              <a:t>Pos_count</a:t>
            </a:r>
            <a:r>
              <a:rPr lang="en-CA" sz="1600" b="1">
                <a:solidFill>
                  <a:srgbClr val="333333"/>
                </a:solidFill>
              </a:rPr>
              <a:t>:</a:t>
            </a:r>
            <a:r>
              <a:rPr lang="en-CA" sz="1600" i="1">
                <a:solidFill>
                  <a:srgbClr val="333333"/>
                </a:solidFill>
              </a:rPr>
              <a:t> Number of positive samples that both rats sniffed </a:t>
            </a:r>
          </a:p>
          <a:p>
            <a:pPr>
              <a:lnSpc>
                <a:spcPct val="150000"/>
              </a:lnSpc>
            </a:pPr>
            <a:endParaRPr lang="en-CA" sz="1600" i="1">
              <a:solidFill>
                <a:srgbClr val="333333"/>
              </a:solidFill>
            </a:endParaRPr>
          </a:p>
          <a:p>
            <a:pPr marL="285750" indent="-285750">
              <a:lnSpc>
                <a:spcPct val="150000"/>
              </a:lnSpc>
              <a:buFont typeface="Arial" panose="020B0604020202020204" pitchFamily="34" charset="0"/>
              <a:buChar char="•"/>
            </a:pPr>
            <a:r>
              <a:rPr lang="en-CA" sz="1600" b="1" err="1">
                <a:solidFill>
                  <a:srgbClr val="333333"/>
                </a:solidFill>
              </a:rPr>
              <a:t>Neg_count</a:t>
            </a:r>
            <a:r>
              <a:rPr lang="en-CA" sz="1600" b="1">
                <a:solidFill>
                  <a:srgbClr val="333333"/>
                </a:solidFill>
              </a:rPr>
              <a:t>:</a:t>
            </a:r>
            <a:r>
              <a:rPr lang="en-CA" sz="1600" i="1">
                <a:solidFill>
                  <a:srgbClr val="333333"/>
                </a:solidFill>
              </a:rPr>
              <a:t> Number of negative samples that both rats sniffed</a:t>
            </a:r>
          </a:p>
          <a:p>
            <a:pPr marL="285750" indent="-285750">
              <a:lnSpc>
                <a:spcPct val="150000"/>
              </a:lnSpc>
              <a:buFont typeface="Arial" panose="020B0604020202020204" pitchFamily="34" charset="0"/>
              <a:buChar char="•"/>
            </a:pPr>
            <a:endParaRPr lang="en-CA" sz="1600" i="1">
              <a:solidFill>
                <a:srgbClr val="333333"/>
              </a:solidFill>
            </a:endParaRPr>
          </a:p>
          <a:p>
            <a:pPr marL="285750" indent="-285750">
              <a:lnSpc>
                <a:spcPct val="150000"/>
              </a:lnSpc>
              <a:buFont typeface="Arial" panose="020B0604020202020204" pitchFamily="34" charset="0"/>
              <a:buChar char="•"/>
            </a:pPr>
            <a:r>
              <a:rPr lang="en-CA" sz="1600" b="1">
                <a:solidFill>
                  <a:srgbClr val="333333"/>
                </a:solidFill>
              </a:rPr>
              <a:t>Similarity:</a:t>
            </a:r>
            <a:r>
              <a:rPr lang="en-CA" sz="1600">
                <a:solidFill>
                  <a:srgbClr val="333333"/>
                </a:solidFill>
              </a:rPr>
              <a:t> </a:t>
            </a:r>
            <a:r>
              <a:rPr lang="en-CA" sz="1600" i="1">
                <a:solidFill>
                  <a:srgbClr val="333333"/>
                </a:solidFill>
              </a:rPr>
              <a:t>Percentage of the total positive samples where both rats detected the sample to be positive</a:t>
            </a:r>
          </a:p>
          <a:p>
            <a:pPr>
              <a:lnSpc>
                <a:spcPct val="150000"/>
              </a:lnSpc>
            </a:pPr>
            <a:endParaRPr lang="en-CA" sz="1600" i="1">
              <a:solidFill>
                <a:srgbClr val="333333"/>
              </a:solidFill>
            </a:endParaRPr>
          </a:p>
          <a:p>
            <a:pPr marL="285750" indent="-285750">
              <a:lnSpc>
                <a:spcPct val="150000"/>
              </a:lnSpc>
              <a:buFont typeface="Arial" panose="020B0604020202020204" pitchFamily="34" charset="0"/>
              <a:buChar char="•"/>
            </a:pPr>
            <a:r>
              <a:rPr lang="en-CA" sz="1600" b="1">
                <a:solidFill>
                  <a:srgbClr val="333333"/>
                </a:solidFill>
              </a:rPr>
              <a:t>Dissimilarity:</a:t>
            </a:r>
            <a:r>
              <a:rPr lang="en-CA" sz="1600">
                <a:solidFill>
                  <a:srgbClr val="333333"/>
                </a:solidFill>
              </a:rPr>
              <a:t> </a:t>
            </a:r>
            <a:r>
              <a:rPr lang="en-CA" sz="1600" i="1">
                <a:solidFill>
                  <a:srgbClr val="333333"/>
                </a:solidFill>
              </a:rPr>
              <a:t>Percentage of the total positive samples where one of the rats detected to be negative and the other detected to be positive</a:t>
            </a:r>
          </a:p>
          <a:p>
            <a:pPr>
              <a:lnSpc>
                <a:spcPct val="150000"/>
              </a:lnSpc>
            </a:pPr>
            <a:endParaRPr lang="en-CA" sz="1600" i="1">
              <a:solidFill>
                <a:srgbClr val="333333"/>
              </a:solidFill>
            </a:endParaRPr>
          </a:p>
          <a:p>
            <a:pPr marL="285750" indent="-285750">
              <a:lnSpc>
                <a:spcPct val="150000"/>
              </a:lnSpc>
              <a:buFont typeface="Arial" panose="020B0604020202020204" pitchFamily="34" charset="0"/>
              <a:buChar char="•"/>
            </a:pPr>
            <a:r>
              <a:rPr lang="en-CA" sz="1600" b="1">
                <a:solidFill>
                  <a:srgbClr val="333333"/>
                </a:solidFill>
              </a:rPr>
              <a:t>Misses:</a:t>
            </a:r>
            <a:r>
              <a:rPr lang="en-CA" sz="1600">
                <a:solidFill>
                  <a:srgbClr val="333333"/>
                </a:solidFill>
              </a:rPr>
              <a:t> </a:t>
            </a:r>
            <a:r>
              <a:rPr lang="en-CA" sz="1600" i="1">
                <a:solidFill>
                  <a:srgbClr val="333333"/>
                </a:solidFill>
              </a:rPr>
              <a:t>Percentage of the total positive samples where both rats detected the sample to be negative (HIT == FALSE)</a:t>
            </a:r>
          </a:p>
          <a:p>
            <a:pPr marL="285750" indent="-285750">
              <a:lnSpc>
                <a:spcPct val="150000"/>
              </a:lnSpc>
              <a:buFont typeface="Arial" panose="020B0604020202020204" pitchFamily="34" charset="0"/>
              <a:buChar char="•"/>
            </a:pPr>
            <a:endParaRPr lang="en-CA" sz="1600" i="1">
              <a:solidFill>
                <a:srgbClr val="333333"/>
              </a:solidFill>
            </a:endParaRPr>
          </a:p>
          <a:p>
            <a:pPr marL="285750" indent="-285750">
              <a:lnSpc>
                <a:spcPct val="150000"/>
              </a:lnSpc>
              <a:buFont typeface="Arial" panose="020B0604020202020204" pitchFamily="34" charset="0"/>
              <a:buChar char="•"/>
            </a:pPr>
            <a:r>
              <a:rPr lang="en-CA" sz="1600" b="1">
                <a:solidFill>
                  <a:srgbClr val="333333"/>
                </a:solidFill>
              </a:rPr>
              <a:t>Specificity:</a:t>
            </a:r>
            <a:r>
              <a:rPr lang="en-CA" sz="1600">
                <a:solidFill>
                  <a:srgbClr val="333333"/>
                </a:solidFill>
              </a:rPr>
              <a:t> </a:t>
            </a:r>
            <a:r>
              <a:rPr lang="en-CA" sz="1600" i="1">
                <a:solidFill>
                  <a:srgbClr val="333333"/>
                </a:solidFill>
              </a:rPr>
              <a:t>Percentage of the total negative samples where both rats detected the sample to be negative (HIT == FALSE)</a:t>
            </a:r>
            <a:endParaRPr lang="en-CA" sz="1600" b="0" i="1">
              <a:solidFill>
                <a:srgbClr val="333333"/>
              </a:solidFill>
              <a:effectLst/>
            </a:endParaRPr>
          </a:p>
        </p:txBody>
      </p:sp>
      <p:sp>
        <p:nvSpPr>
          <p:cNvPr id="4" name="Google Shape;185;p29">
            <a:extLst>
              <a:ext uri="{FF2B5EF4-FFF2-40B4-BE49-F238E27FC236}">
                <a16:creationId xmlns:a16="http://schemas.microsoft.com/office/drawing/2014/main" id="{006ED39D-D6B8-1D45-A701-815923DFB1A2}"/>
              </a:ext>
            </a:extLst>
          </p:cNvPr>
          <p:cNvSpPr txBox="1">
            <a:spLocks/>
          </p:cNvSpPr>
          <p:nvPr/>
        </p:nvSpPr>
        <p:spPr>
          <a:xfrm>
            <a:off x="388729" y="136569"/>
            <a:ext cx="5707271"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Vectorizing rat pairs</a:t>
            </a:r>
          </a:p>
        </p:txBody>
      </p:sp>
      <p:pic>
        <p:nvPicPr>
          <p:cNvPr id="6" name="Graphic 3" descr="Star with solid fill">
            <a:extLst>
              <a:ext uri="{FF2B5EF4-FFF2-40B4-BE49-F238E27FC236}">
                <a16:creationId xmlns:a16="http://schemas.microsoft.com/office/drawing/2014/main" id="{AD019678-A2A0-4556-9D60-AE145E30D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379" y="4861603"/>
            <a:ext cx="450574" cy="439531"/>
          </a:xfrm>
          <a:prstGeom prst="rect">
            <a:avLst/>
          </a:prstGeom>
        </p:spPr>
      </p:pic>
      <p:pic>
        <p:nvPicPr>
          <p:cNvPr id="7" name="Graphic 3" descr="Star with solid fill">
            <a:extLst>
              <a:ext uri="{FF2B5EF4-FFF2-40B4-BE49-F238E27FC236}">
                <a16:creationId xmlns:a16="http://schemas.microsoft.com/office/drawing/2014/main" id="{2FDB1C9F-F49F-483C-A8F6-8B44F9739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378" y="5912690"/>
            <a:ext cx="450574" cy="439531"/>
          </a:xfrm>
          <a:prstGeom prst="rect">
            <a:avLst/>
          </a:prstGeom>
        </p:spPr>
      </p:pic>
    </p:spTree>
    <p:extLst>
      <p:ext uri="{BB962C8B-B14F-4D97-AF65-F5344CB8AC3E}">
        <p14:creationId xmlns:p14="http://schemas.microsoft.com/office/powerpoint/2010/main" val="84956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2B694-0647-8F49-9E96-D199E6FA8093}"/>
              </a:ext>
            </a:extLst>
          </p:cNvPr>
          <p:cNvSpPr>
            <a:spLocks noGrp="1"/>
          </p:cNvSpPr>
          <p:nvPr>
            <p:ph type="sldNum" sz="quarter" idx="12"/>
          </p:nvPr>
        </p:nvSpPr>
        <p:spPr/>
        <p:txBody>
          <a:bodyPr/>
          <a:lstStyle/>
          <a:p>
            <a:fld id="{1CF2D47E-0AF1-4C27-801F-64E3E5BF7F72}" type="slidenum">
              <a:rPr lang="en-US" smtClean="0"/>
              <a:t>34</a:t>
            </a:fld>
            <a:endParaRPr lang="en-US"/>
          </a:p>
        </p:txBody>
      </p:sp>
      <p:sp>
        <p:nvSpPr>
          <p:cNvPr id="3" name="Rectangle 2">
            <a:extLst>
              <a:ext uri="{FF2B5EF4-FFF2-40B4-BE49-F238E27FC236}">
                <a16:creationId xmlns:a16="http://schemas.microsoft.com/office/drawing/2014/main" id="{7F8A1E07-ABEF-8B42-9DCB-B0A053899206}"/>
              </a:ext>
            </a:extLst>
          </p:cNvPr>
          <p:cNvSpPr/>
          <p:nvPr/>
        </p:nvSpPr>
        <p:spPr>
          <a:xfrm>
            <a:off x="388728" y="1160586"/>
            <a:ext cx="11803271" cy="5293757"/>
          </a:xfrm>
          <a:prstGeom prst="rect">
            <a:avLst/>
          </a:prstGeom>
        </p:spPr>
        <p:txBody>
          <a:bodyPr wrap="square" lIns="91440" tIns="45720" rIns="91440" bIns="45720" anchor="t">
            <a:spAutoFit/>
          </a:bodyPr>
          <a:lstStyle/>
          <a:p>
            <a:r>
              <a:rPr lang="en-CA" i="1">
                <a:solidFill>
                  <a:srgbClr val="333333"/>
                </a:solidFill>
              </a:rPr>
              <a:t>Let's say Adriano and Campbell sniffed 3 known positive samples and 2 known negative samples together.</a:t>
            </a:r>
            <a:endParaRPr lang="en-US"/>
          </a:p>
          <a:p>
            <a:endParaRPr lang="en-CA" i="1">
              <a:solidFill>
                <a:srgbClr val="333333"/>
              </a:solidFill>
            </a:endParaRPr>
          </a:p>
          <a:p>
            <a:r>
              <a:rPr lang="en-CA" i="1">
                <a:solidFill>
                  <a:srgbClr val="333333"/>
                </a:solidFill>
              </a:rPr>
              <a:t>Adriano has vector (1,0,0,0,0), where 1 is TRUE, 0 is FALSE</a:t>
            </a:r>
            <a:endParaRPr lang="en-CA"/>
          </a:p>
          <a:p>
            <a:r>
              <a:rPr lang="en-CA" i="1">
                <a:solidFill>
                  <a:srgbClr val="333333"/>
                </a:solidFill>
              </a:rPr>
              <a:t>Campbell has vector (1,1,0,0,1)</a:t>
            </a:r>
            <a:r>
              <a:rPr lang="en-CA" i="1">
                <a:solidFill>
                  <a:srgbClr val="333333"/>
                </a:solidFill>
                <a:ea typeface="+mn-lt"/>
                <a:cs typeface="+mn-lt"/>
              </a:rPr>
              <a:t>, where 1 is TRUE, 0 is FALSE</a:t>
            </a:r>
            <a:endParaRPr lang="en-CA" i="1">
              <a:solidFill>
                <a:srgbClr val="333333"/>
              </a:solidFill>
            </a:endParaRPr>
          </a:p>
          <a:p>
            <a:endParaRPr lang="en-CA" i="1">
              <a:solidFill>
                <a:srgbClr val="333333"/>
              </a:solidFill>
            </a:endParaRPr>
          </a:p>
          <a:p>
            <a:r>
              <a:rPr lang="en-CA" i="1">
                <a:solidFill>
                  <a:srgbClr val="333333"/>
                </a:solidFill>
              </a:rPr>
              <a:t>Let the first three values represent the known positive samples and last two be the known negative samples.</a:t>
            </a:r>
            <a:endParaRPr lang="en-CA"/>
          </a:p>
          <a:p>
            <a:endParaRPr lang="en-CA" i="1">
              <a:solidFill>
                <a:srgbClr val="333333"/>
              </a:solidFill>
            </a:endParaRPr>
          </a:p>
          <a:p>
            <a:pPr marL="285750" indent="-285750">
              <a:buFont typeface="Arial" panose="020B0604020202020204" pitchFamily="34" charset="0"/>
              <a:buChar char="•"/>
            </a:pPr>
            <a:r>
              <a:rPr lang="en-CA" sz="1600" b="1" err="1">
                <a:solidFill>
                  <a:srgbClr val="333333"/>
                </a:solidFill>
              </a:rPr>
              <a:t>Pos_count</a:t>
            </a:r>
            <a:r>
              <a:rPr lang="en-CA" sz="1600" b="1">
                <a:solidFill>
                  <a:srgbClr val="333333"/>
                </a:solidFill>
              </a:rPr>
              <a:t>:</a:t>
            </a:r>
            <a:r>
              <a:rPr lang="en-CA" sz="1600" i="1">
                <a:solidFill>
                  <a:srgbClr val="333333"/>
                </a:solidFill>
              </a:rPr>
              <a:t> 3</a:t>
            </a:r>
          </a:p>
          <a:p>
            <a:endParaRPr lang="en-CA" sz="1600" i="1">
              <a:solidFill>
                <a:srgbClr val="333333"/>
              </a:solidFill>
            </a:endParaRPr>
          </a:p>
          <a:p>
            <a:pPr marL="285750" indent="-285750">
              <a:buFont typeface="Arial" panose="020B0604020202020204" pitchFamily="34" charset="0"/>
              <a:buChar char="•"/>
            </a:pPr>
            <a:r>
              <a:rPr lang="en-CA" sz="1600" b="1" err="1">
                <a:solidFill>
                  <a:srgbClr val="333333"/>
                </a:solidFill>
              </a:rPr>
              <a:t>Neg_count</a:t>
            </a:r>
            <a:r>
              <a:rPr lang="en-CA" sz="1600" b="1">
                <a:solidFill>
                  <a:srgbClr val="333333"/>
                </a:solidFill>
              </a:rPr>
              <a:t>:</a:t>
            </a:r>
            <a:r>
              <a:rPr lang="en-CA" sz="1600" i="1">
                <a:solidFill>
                  <a:srgbClr val="333333"/>
                </a:solidFill>
              </a:rPr>
              <a:t> 2</a:t>
            </a:r>
          </a:p>
          <a:p>
            <a:pPr marL="285750" indent="-285750">
              <a:buFont typeface="Arial" panose="020B0604020202020204" pitchFamily="34" charset="0"/>
              <a:buChar char="•"/>
            </a:pPr>
            <a:endParaRPr lang="en-CA" sz="1600" i="1">
              <a:solidFill>
                <a:srgbClr val="333333"/>
              </a:solidFill>
            </a:endParaRPr>
          </a:p>
          <a:p>
            <a:pPr marL="285750" indent="-285750">
              <a:buFont typeface="Arial" panose="020B0604020202020204" pitchFamily="34" charset="0"/>
              <a:buChar char="•"/>
            </a:pPr>
            <a:r>
              <a:rPr lang="en-CA" sz="1600" b="1">
                <a:solidFill>
                  <a:srgbClr val="333333"/>
                </a:solidFill>
              </a:rPr>
              <a:t>Similarity:</a:t>
            </a:r>
            <a:r>
              <a:rPr lang="en-CA" sz="1600">
                <a:solidFill>
                  <a:srgbClr val="333333"/>
                </a:solidFill>
              </a:rPr>
              <a:t> </a:t>
            </a:r>
            <a:r>
              <a:rPr lang="en-CA" sz="1600" i="1">
                <a:solidFill>
                  <a:srgbClr val="333333"/>
                </a:solidFill>
              </a:rPr>
              <a:t>1/3 = 0.33</a:t>
            </a:r>
          </a:p>
          <a:p>
            <a:endParaRPr lang="en-CA" sz="1600" i="1">
              <a:solidFill>
                <a:srgbClr val="333333"/>
              </a:solidFill>
            </a:endParaRPr>
          </a:p>
          <a:p>
            <a:pPr marL="285750" indent="-285750">
              <a:buFont typeface="Arial" panose="020B0604020202020204" pitchFamily="34" charset="0"/>
              <a:buChar char="•"/>
            </a:pPr>
            <a:r>
              <a:rPr lang="en-CA" sz="1600" b="1">
                <a:solidFill>
                  <a:srgbClr val="333333"/>
                </a:solidFill>
              </a:rPr>
              <a:t>Dissimilarity:</a:t>
            </a:r>
            <a:r>
              <a:rPr lang="en-CA" sz="1600">
                <a:solidFill>
                  <a:srgbClr val="333333"/>
                </a:solidFill>
              </a:rPr>
              <a:t> </a:t>
            </a:r>
            <a:r>
              <a:rPr lang="en-CA" sz="1600" i="1">
                <a:solidFill>
                  <a:srgbClr val="333333"/>
                </a:solidFill>
              </a:rPr>
              <a:t>1/3 = 0.33</a:t>
            </a:r>
          </a:p>
          <a:p>
            <a:endParaRPr lang="en-CA" sz="1600" i="1">
              <a:solidFill>
                <a:srgbClr val="333333"/>
              </a:solidFill>
            </a:endParaRPr>
          </a:p>
          <a:p>
            <a:pPr marL="285750" indent="-285750">
              <a:buFont typeface="Arial" panose="020B0604020202020204" pitchFamily="34" charset="0"/>
              <a:buChar char="•"/>
            </a:pPr>
            <a:r>
              <a:rPr lang="en-CA" sz="1600" b="1">
                <a:solidFill>
                  <a:srgbClr val="333333"/>
                </a:solidFill>
              </a:rPr>
              <a:t>Misses:</a:t>
            </a:r>
            <a:r>
              <a:rPr lang="en-CA" sz="1600">
                <a:solidFill>
                  <a:srgbClr val="333333"/>
                </a:solidFill>
              </a:rPr>
              <a:t> 1/3</a:t>
            </a:r>
            <a:r>
              <a:rPr lang="en-CA" sz="1600" i="1">
                <a:solidFill>
                  <a:srgbClr val="333333"/>
                </a:solidFill>
              </a:rPr>
              <a:t> = 0.33</a:t>
            </a:r>
          </a:p>
          <a:p>
            <a:pPr marL="285750" indent="-285750">
              <a:buFont typeface="Arial" panose="020B0604020202020204" pitchFamily="34" charset="0"/>
              <a:buChar char="•"/>
            </a:pPr>
            <a:endParaRPr lang="en-CA" sz="1600" i="1">
              <a:solidFill>
                <a:srgbClr val="333333"/>
              </a:solidFill>
            </a:endParaRPr>
          </a:p>
          <a:p>
            <a:pPr marL="285750" indent="-285750">
              <a:buFont typeface="Arial" panose="020B0604020202020204" pitchFamily="34" charset="0"/>
              <a:buChar char="•"/>
            </a:pPr>
            <a:r>
              <a:rPr lang="en-CA" sz="1600" b="1">
                <a:solidFill>
                  <a:srgbClr val="333333"/>
                </a:solidFill>
              </a:rPr>
              <a:t>Specificity:</a:t>
            </a:r>
            <a:r>
              <a:rPr lang="en-CA" sz="1600">
                <a:solidFill>
                  <a:srgbClr val="333333"/>
                </a:solidFill>
              </a:rPr>
              <a:t> 1/2</a:t>
            </a:r>
            <a:r>
              <a:rPr lang="en-CA" sz="1600" i="1">
                <a:solidFill>
                  <a:srgbClr val="333333"/>
                </a:solidFill>
              </a:rPr>
              <a:t> = 0.5</a:t>
            </a:r>
            <a:endParaRPr lang="en-CA" sz="1600" b="0" i="1">
              <a:solidFill>
                <a:srgbClr val="333333"/>
              </a:solidFill>
              <a:effectLst/>
            </a:endParaRPr>
          </a:p>
        </p:txBody>
      </p:sp>
      <p:sp>
        <p:nvSpPr>
          <p:cNvPr id="4" name="Google Shape;185;p29">
            <a:extLst>
              <a:ext uri="{FF2B5EF4-FFF2-40B4-BE49-F238E27FC236}">
                <a16:creationId xmlns:a16="http://schemas.microsoft.com/office/drawing/2014/main" id="{006ED39D-D6B8-1D45-A701-815923DFB1A2}"/>
              </a:ext>
            </a:extLst>
          </p:cNvPr>
          <p:cNvSpPr txBox="1">
            <a:spLocks/>
          </p:cNvSpPr>
          <p:nvPr/>
        </p:nvSpPr>
        <p:spPr>
          <a:xfrm>
            <a:off x="273710" y="122192"/>
            <a:ext cx="5707271"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Vectorizing rat pairs</a:t>
            </a:r>
          </a:p>
        </p:txBody>
      </p:sp>
    </p:spTree>
    <p:extLst>
      <p:ext uri="{BB962C8B-B14F-4D97-AF65-F5344CB8AC3E}">
        <p14:creationId xmlns:p14="http://schemas.microsoft.com/office/powerpoint/2010/main" val="1565011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D6862-9338-6D48-AFB8-6D68E210C2CA}"/>
              </a:ext>
            </a:extLst>
          </p:cNvPr>
          <p:cNvSpPr>
            <a:spLocks noGrp="1"/>
          </p:cNvSpPr>
          <p:nvPr>
            <p:ph type="sldNum" sz="quarter" idx="12"/>
          </p:nvPr>
        </p:nvSpPr>
        <p:spPr/>
        <p:txBody>
          <a:bodyPr/>
          <a:lstStyle/>
          <a:p>
            <a:fld id="{1CF2D47E-0AF1-4C27-801F-64E3E5BF7F72}" type="slidenum">
              <a:rPr lang="en-US" smtClean="0"/>
              <a:t>35</a:t>
            </a:fld>
            <a:endParaRPr lang="en-US"/>
          </a:p>
        </p:txBody>
      </p:sp>
      <p:pic>
        <p:nvPicPr>
          <p:cNvPr id="3" name="Picture 2">
            <a:extLst>
              <a:ext uri="{FF2B5EF4-FFF2-40B4-BE49-F238E27FC236}">
                <a16:creationId xmlns:a16="http://schemas.microsoft.com/office/drawing/2014/main" id="{71BF58F0-BA07-4D4F-82FF-6728A20B400F}"/>
              </a:ext>
            </a:extLst>
          </p:cNvPr>
          <p:cNvPicPr>
            <a:picLocks noChangeAspect="1"/>
          </p:cNvPicPr>
          <p:nvPr/>
        </p:nvPicPr>
        <p:blipFill>
          <a:blip r:embed="rId3"/>
          <a:stretch>
            <a:fillRect/>
          </a:stretch>
        </p:blipFill>
        <p:spPr>
          <a:xfrm>
            <a:off x="305506" y="921456"/>
            <a:ext cx="11722100" cy="5156200"/>
          </a:xfrm>
          <a:prstGeom prst="rect">
            <a:avLst/>
          </a:prstGeom>
        </p:spPr>
      </p:pic>
      <p:sp>
        <p:nvSpPr>
          <p:cNvPr id="4" name="Google Shape;185;p29">
            <a:extLst>
              <a:ext uri="{FF2B5EF4-FFF2-40B4-BE49-F238E27FC236}">
                <a16:creationId xmlns:a16="http://schemas.microsoft.com/office/drawing/2014/main" id="{22FBA07D-BC79-454F-A3D0-701446CF9CC8}"/>
              </a:ext>
            </a:extLst>
          </p:cNvPr>
          <p:cNvSpPr txBox="1">
            <a:spLocks/>
          </p:cNvSpPr>
          <p:nvPr/>
        </p:nvSpPr>
        <p:spPr>
          <a:xfrm>
            <a:off x="388729" y="136569"/>
            <a:ext cx="5707271"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Vectorizing the rat pairs</a:t>
            </a:r>
          </a:p>
        </p:txBody>
      </p:sp>
      <p:sp>
        <p:nvSpPr>
          <p:cNvPr id="5" name="Rectangle 4">
            <a:extLst>
              <a:ext uri="{FF2B5EF4-FFF2-40B4-BE49-F238E27FC236}">
                <a16:creationId xmlns:a16="http://schemas.microsoft.com/office/drawing/2014/main" id="{83F8DD39-1EBE-4357-A3B3-50A5EBD76DC8}"/>
              </a:ext>
            </a:extLst>
          </p:cNvPr>
          <p:cNvSpPr/>
          <p:nvPr/>
        </p:nvSpPr>
        <p:spPr>
          <a:xfrm>
            <a:off x="382278" y="1058281"/>
            <a:ext cx="2803584" cy="46295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9A206F-C10E-4EDE-827A-7EBBB313AD85}"/>
              </a:ext>
            </a:extLst>
          </p:cNvPr>
          <p:cNvSpPr/>
          <p:nvPr/>
        </p:nvSpPr>
        <p:spPr>
          <a:xfrm>
            <a:off x="9131167" y="1058280"/>
            <a:ext cx="2803584" cy="46295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44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587543" y="75468"/>
            <a:ext cx="9486900" cy="1097718"/>
          </a:xfrm>
        </p:spPr>
        <p:txBody>
          <a:bodyPr>
            <a:noAutofit/>
          </a:bodyPr>
          <a:lstStyle/>
          <a:p>
            <a:r>
              <a:rPr lang="en-US" sz="4000"/>
              <a:t>Distance Matrices – The Input</a:t>
            </a:r>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36</a:t>
            </a:fld>
            <a:endParaRPr lang="en-US"/>
          </a:p>
        </p:txBody>
      </p:sp>
      <p:pic>
        <p:nvPicPr>
          <p:cNvPr id="4" name="Picture 6">
            <a:extLst>
              <a:ext uri="{FF2B5EF4-FFF2-40B4-BE49-F238E27FC236}">
                <a16:creationId xmlns:a16="http://schemas.microsoft.com/office/drawing/2014/main" id="{F9C135C0-C085-43EB-9CB0-6DC13DE8E004}"/>
              </a:ext>
            </a:extLst>
          </p:cNvPr>
          <p:cNvPicPr>
            <a:picLocks noChangeAspect="1"/>
          </p:cNvPicPr>
          <p:nvPr/>
        </p:nvPicPr>
        <p:blipFill>
          <a:blip r:embed="rId3"/>
          <a:stretch>
            <a:fillRect/>
          </a:stretch>
        </p:blipFill>
        <p:spPr>
          <a:xfrm>
            <a:off x="510128" y="4704332"/>
            <a:ext cx="4958213" cy="1136712"/>
          </a:xfrm>
          <a:prstGeom prst="rect">
            <a:avLst/>
          </a:prstGeom>
        </p:spPr>
      </p:pic>
      <p:pic>
        <p:nvPicPr>
          <p:cNvPr id="3" name="Picture 2" descr="Table&#10;&#10;Description automatically generated">
            <a:extLst>
              <a:ext uri="{FF2B5EF4-FFF2-40B4-BE49-F238E27FC236}">
                <a16:creationId xmlns:a16="http://schemas.microsoft.com/office/drawing/2014/main" id="{669200D3-5ECB-4A55-B0E3-A043A6B1F4DD}"/>
              </a:ext>
            </a:extLst>
          </p:cNvPr>
          <p:cNvPicPr>
            <a:picLocks noChangeAspect="1"/>
          </p:cNvPicPr>
          <p:nvPr/>
        </p:nvPicPr>
        <p:blipFill>
          <a:blip r:embed="rId4"/>
          <a:stretch>
            <a:fillRect/>
          </a:stretch>
        </p:blipFill>
        <p:spPr>
          <a:xfrm>
            <a:off x="3052345" y="1171742"/>
            <a:ext cx="5656179" cy="2489201"/>
          </a:xfrm>
          <a:prstGeom prst="rect">
            <a:avLst/>
          </a:prstGeom>
        </p:spPr>
      </p:pic>
      <p:pic>
        <p:nvPicPr>
          <p:cNvPr id="10" name="Graphic 6" descr="Arrow Down with solid fill">
            <a:extLst>
              <a:ext uri="{FF2B5EF4-FFF2-40B4-BE49-F238E27FC236}">
                <a16:creationId xmlns:a16="http://schemas.microsoft.com/office/drawing/2014/main" id="{E4E66E33-37AE-40E6-BEDF-DAF0AD9C97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0000">
            <a:off x="3332314" y="3651629"/>
            <a:ext cx="914400" cy="711896"/>
          </a:xfrm>
          <a:prstGeom prst="rect">
            <a:avLst/>
          </a:prstGeom>
        </p:spPr>
      </p:pic>
      <p:pic>
        <p:nvPicPr>
          <p:cNvPr id="11" name="Graphic 6" descr="Arrow Down with solid fill">
            <a:extLst>
              <a:ext uri="{FF2B5EF4-FFF2-40B4-BE49-F238E27FC236}">
                <a16:creationId xmlns:a16="http://schemas.microsoft.com/office/drawing/2014/main" id="{011B1930-87D5-48B7-8496-C5D4B42505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560000">
            <a:off x="7584262" y="3615798"/>
            <a:ext cx="914400" cy="790915"/>
          </a:xfrm>
          <a:prstGeom prst="rect">
            <a:avLst/>
          </a:prstGeom>
        </p:spPr>
      </p:pic>
      <p:pic>
        <p:nvPicPr>
          <p:cNvPr id="14" name="Picture 14">
            <a:extLst>
              <a:ext uri="{FF2B5EF4-FFF2-40B4-BE49-F238E27FC236}">
                <a16:creationId xmlns:a16="http://schemas.microsoft.com/office/drawing/2014/main" id="{CDED5479-85C2-4E20-B9F0-C608721D94AC}"/>
              </a:ext>
            </a:extLst>
          </p:cNvPr>
          <p:cNvPicPr>
            <a:picLocks noChangeAspect="1"/>
          </p:cNvPicPr>
          <p:nvPr/>
        </p:nvPicPr>
        <p:blipFill>
          <a:blip r:embed="rId7"/>
          <a:stretch>
            <a:fillRect/>
          </a:stretch>
        </p:blipFill>
        <p:spPr>
          <a:xfrm>
            <a:off x="6308421" y="4703890"/>
            <a:ext cx="5514166" cy="1142163"/>
          </a:xfrm>
          <a:prstGeom prst="rect">
            <a:avLst/>
          </a:prstGeom>
        </p:spPr>
      </p:pic>
      <p:sp>
        <p:nvSpPr>
          <p:cNvPr id="15" name="TextBox 14">
            <a:extLst>
              <a:ext uri="{FF2B5EF4-FFF2-40B4-BE49-F238E27FC236}">
                <a16:creationId xmlns:a16="http://schemas.microsoft.com/office/drawing/2014/main" id="{ED9C33D5-1CC6-4852-A5C1-5D403AE17231}"/>
              </a:ext>
            </a:extLst>
          </p:cNvPr>
          <p:cNvSpPr txBox="1"/>
          <p:nvPr/>
        </p:nvSpPr>
        <p:spPr>
          <a:xfrm>
            <a:off x="1032040" y="4329204"/>
            <a:ext cx="3693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Team 6: Specificity matrix</a:t>
            </a:r>
          </a:p>
        </p:txBody>
      </p:sp>
      <p:sp>
        <p:nvSpPr>
          <p:cNvPr id="16" name="TextBox 15">
            <a:extLst>
              <a:ext uri="{FF2B5EF4-FFF2-40B4-BE49-F238E27FC236}">
                <a16:creationId xmlns:a16="http://schemas.microsoft.com/office/drawing/2014/main" id="{77C9653F-DD82-4A89-963C-BFBF69F72A8E}"/>
              </a:ext>
            </a:extLst>
          </p:cNvPr>
          <p:cNvSpPr txBox="1"/>
          <p:nvPr/>
        </p:nvSpPr>
        <p:spPr>
          <a:xfrm>
            <a:off x="6780861" y="4378160"/>
            <a:ext cx="4736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Team 6:</a:t>
            </a:r>
            <a:r>
              <a:rPr lang="en-US"/>
              <a:t>Miss matrix</a:t>
            </a:r>
          </a:p>
        </p:txBody>
      </p:sp>
    </p:spTree>
    <p:extLst>
      <p:ext uri="{BB962C8B-B14F-4D97-AF65-F5344CB8AC3E}">
        <p14:creationId xmlns:p14="http://schemas.microsoft.com/office/powerpoint/2010/main" val="404979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694054" y="3830"/>
            <a:ext cx="9486900" cy="1097718"/>
          </a:xfrm>
        </p:spPr>
        <p:txBody>
          <a:bodyPr>
            <a:normAutofit/>
          </a:bodyPr>
          <a:lstStyle/>
          <a:p>
            <a:r>
              <a:rPr lang="en-US" sz="4000"/>
              <a:t>Dendrogram – The Result</a:t>
            </a:r>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37</a:t>
            </a:fld>
            <a:endParaRPr lang="en-US"/>
          </a:p>
        </p:txBody>
      </p:sp>
      <p:pic>
        <p:nvPicPr>
          <p:cNvPr id="2" name="Picture 2" descr="Chart, diagram, schematic&#10;&#10;Description automatically generated">
            <a:extLst>
              <a:ext uri="{FF2B5EF4-FFF2-40B4-BE49-F238E27FC236}">
                <a16:creationId xmlns:a16="http://schemas.microsoft.com/office/drawing/2014/main" id="{71B2B5DA-7312-4CCA-9923-4B7D422D07B8}"/>
              </a:ext>
            </a:extLst>
          </p:cNvPr>
          <p:cNvPicPr>
            <a:picLocks noChangeAspect="1"/>
          </p:cNvPicPr>
          <p:nvPr/>
        </p:nvPicPr>
        <p:blipFill>
          <a:blip r:embed="rId3"/>
          <a:stretch>
            <a:fillRect/>
          </a:stretch>
        </p:blipFill>
        <p:spPr>
          <a:xfrm>
            <a:off x="1919369" y="1824532"/>
            <a:ext cx="3100078" cy="4477285"/>
          </a:xfrm>
          <a:prstGeom prst="rect">
            <a:avLst/>
          </a:prstGeom>
        </p:spPr>
      </p:pic>
      <p:pic>
        <p:nvPicPr>
          <p:cNvPr id="3" name="Picture 4" descr="Chart&#10;&#10;Description automatically generated">
            <a:extLst>
              <a:ext uri="{FF2B5EF4-FFF2-40B4-BE49-F238E27FC236}">
                <a16:creationId xmlns:a16="http://schemas.microsoft.com/office/drawing/2014/main" id="{312D981D-F819-4E2A-8142-F2ACBD6B876E}"/>
              </a:ext>
            </a:extLst>
          </p:cNvPr>
          <p:cNvPicPr>
            <a:picLocks noChangeAspect="1"/>
          </p:cNvPicPr>
          <p:nvPr/>
        </p:nvPicPr>
        <p:blipFill>
          <a:blip r:embed="rId4"/>
          <a:stretch>
            <a:fillRect/>
          </a:stretch>
        </p:blipFill>
        <p:spPr>
          <a:xfrm>
            <a:off x="7070850" y="1878382"/>
            <a:ext cx="3286990" cy="4483388"/>
          </a:xfrm>
          <a:prstGeom prst="rect">
            <a:avLst/>
          </a:prstGeom>
        </p:spPr>
      </p:pic>
      <p:sp>
        <p:nvSpPr>
          <p:cNvPr id="5" name="TextBox 4">
            <a:extLst>
              <a:ext uri="{FF2B5EF4-FFF2-40B4-BE49-F238E27FC236}">
                <a16:creationId xmlns:a16="http://schemas.microsoft.com/office/drawing/2014/main" id="{56F4F7A9-E847-4E0B-BBDD-5049A4D668A5}"/>
              </a:ext>
            </a:extLst>
          </p:cNvPr>
          <p:cNvSpPr txBox="1"/>
          <p:nvPr/>
        </p:nvSpPr>
        <p:spPr>
          <a:xfrm>
            <a:off x="2496128" y="1457035"/>
            <a:ext cx="21774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Miss Dendrogram</a:t>
            </a:r>
          </a:p>
        </p:txBody>
      </p:sp>
      <p:sp>
        <p:nvSpPr>
          <p:cNvPr id="10" name="TextBox 9">
            <a:extLst>
              <a:ext uri="{FF2B5EF4-FFF2-40B4-BE49-F238E27FC236}">
                <a16:creationId xmlns:a16="http://schemas.microsoft.com/office/drawing/2014/main" id="{0A6B4326-9099-41C7-B268-1610569DE1E3}"/>
              </a:ext>
            </a:extLst>
          </p:cNvPr>
          <p:cNvSpPr txBox="1"/>
          <p:nvPr/>
        </p:nvSpPr>
        <p:spPr>
          <a:xfrm>
            <a:off x="7160491" y="1457035"/>
            <a:ext cx="3101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Specificity Dendrogram</a:t>
            </a:r>
          </a:p>
        </p:txBody>
      </p:sp>
    </p:spTree>
    <p:extLst>
      <p:ext uri="{BB962C8B-B14F-4D97-AF65-F5344CB8AC3E}">
        <p14:creationId xmlns:p14="http://schemas.microsoft.com/office/powerpoint/2010/main" val="17134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660923" y="235743"/>
            <a:ext cx="9486900" cy="644936"/>
          </a:xfrm>
        </p:spPr>
        <p:txBody>
          <a:bodyPr>
            <a:normAutofit fontScale="90000"/>
          </a:bodyPr>
          <a:lstStyle/>
          <a:p>
            <a:r>
              <a:rPr lang="en-US" sz="4000"/>
              <a:t>Example</a:t>
            </a:r>
            <a:endParaRPr lang="en-US" sz="5300"/>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38</a:t>
            </a:fld>
            <a:endParaRPr lang="en-US"/>
          </a:p>
        </p:txBody>
      </p:sp>
      <p:pic>
        <p:nvPicPr>
          <p:cNvPr id="2" name="Picture 2" descr="A picture containing rectangle&#10;&#10;Description automatically generated">
            <a:extLst>
              <a:ext uri="{FF2B5EF4-FFF2-40B4-BE49-F238E27FC236}">
                <a16:creationId xmlns:a16="http://schemas.microsoft.com/office/drawing/2014/main" id="{42474E50-A5E7-4563-BF2F-CC44FA8018BF}"/>
              </a:ext>
            </a:extLst>
          </p:cNvPr>
          <p:cNvPicPr>
            <a:picLocks noChangeAspect="1"/>
          </p:cNvPicPr>
          <p:nvPr/>
        </p:nvPicPr>
        <p:blipFill>
          <a:blip r:embed="rId3"/>
          <a:stretch>
            <a:fillRect/>
          </a:stretch>
        </p:blipFill>
        <p:spPr>
          <a:xfrm>
            <a:off x="3586922" y="1081102"/>
            <a:ext cx="8077200" cy="731186"/>
          </a:xfrm>
          <a:prstGeom prst="rect">
            <a:avLst/>
          </a:prstGeom>
        </p:spPr>
      </p:pic>
      <p:pic>
        <p:nvPicPr>
          <p:cNvPr id="3" name="Picture 3">
            <a:extLst>
              <a:ext uri="{FF2B5EF4-FFF2-40B4-BE49-F238E27FC236}">
                <a16:creationId xmlns:a16="http://schemas.microsoft.com/office/drawing/2014/main" id="{DFC2D86B-5A2B-4F55-BBA7-5C869F80E64E}"/>
              </a:ext>
            </a:extLst>
          </p:cNvPr>
          <p:cNvPicPr>
            <a:picLocks noChangeAspect="1"/>
          </p:cNvPicPr>
          <p:nvPr/>
        </p:nvPicPr>
        <p:blipFill>
          <a:blip r:embed="rId4"/>
          <a:stretch>
            <a:fillRect/>
          </a:stretch>
        </p:blipFill>
        <p:spPr>
          <a:xfrm>
            <a:off x="3586922" y="2187909"/>
            <a:ext cx="5029200" cy="2570530"/>
          </a:xfrm>
          <a:prstGeom prst="rect">
            <a:avLst/>
          </a:prstGeom>
        </p:spPr>
      </p:pic>
      <p:sp>
        <p:nvSpPr>
          <p:cNvPr id="5" name="TextBox 4">
            <a:extLst>
              <a:ext uri="{FF2B5EF4-FFF2-40B4-BE49-F238E27FC236}">
                <a16:creationId xmlns:a16="http://schemas.microsoft.com/office/drawing/2014/main" id="{A86484EF-C145-48D4-A469-0D5E553A036C}"/>
              </a:ext>
            </a:extLst>
          </p:cNvPr>
          <p:cNvSpPr txBox="1"/>
          <p:nvPr/>
        </p:nvSpPr>
        <p:spPr>
          <a:xfrm>
            <a:off x="561008" y="2339008"/>
            <a:ext cx="28978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Apply hierarchical clustering:</a:t>
            </a:r>
          </a:p>
        </p:txBody>
      </p:sp>
      <p:sp>
        <p:nvSpPr>
          <p:cNvPr id="9" name="TextBox 8">
            <a:extLst>
              <a:ext uri="{FF2B5EF4-FFF2-40B4-BE49-F238E27FC236}">
                <a16:creationId xmlns:a16="http://schemas.microsoft.com/office/drawing/2014/main" id="{C2DA19A8-A493-4E06-945D-CEDDE72F900C}"/>
              </a:ext>
            </a:extLst>
          </p:cNvPr>
          <p:cNvSpPr txBox="1"/>
          <p:nvPr/>
        </p:nvSpPr>
        <p:spPr>
          <a:xfrm>
            <a:off x="561008" y="1267791"/>
            <a:ext cx="2897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Initial team metrics:</a:t>
            </a:r>
          </a:p>
        </p:txBody>
      </p:sp>
      <p:sp>
        <p:nvSpPr>
          <p:cNvPr id="10" name="TextBox 9">
            <a:extLst>
              <a:ext uri="{FF2B5EF4-FFF2-40B4-BE49-F238E27FC236}">
                <a16:creationId xmlns:a16="http://schemas.microsoft.com/office/drawing/2014/main" id="{DC4A1DBF-8513-4FC8-A610-867495E2C638}"/>
              </a:ext>
            </a:extLst>
          </p:cNvPr>
          <p:cNvSpPr txBox="1"/>
          <p:nvPr/>
        </p:nvSpPr>
        <p:spPr>
          <a:xfrm>
            <a:off x="561008" y="5212521"/>
            <a:ext cx="28978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Result of removing most dissimilar rat:</a:t>
            </a:r>
          </a:p>
        </p:txBody>
      </p:sp>
      <p:pic>
        <p:nvPicPr>
          <p:cNvPr id="11" name="Picture 11">
            <a:extLst>
              <a:ext uri="{FF2B5EF4-FFF2-40B4-BE49-F238E27FC236}">
                <a16:creationId xmlns:a16="http://schemas.microsoft.com/office/drawing/2014/main" id="{8323AEBE-C30A-4FC4-A55F-A4BDE8C2EB24}"/>
              </a:ext>
            </a:extLst>
          </p:cNvPr>
          <p:cNvPicPr>
            <a:picLocks noChangeAspect="1"/>
          </p:cNvPicPr>
          <p:nvPr/>
        </p:nvPicPr>
        <p:blipFill>
          <a:blip r:embed="rId5"/>
          <a:stretch>
            <a:fillRect/>
          </a:stretch>
        </p:blipFill>
        <p:spPr>
          <a:xfrm>
            <a:off x="3586922" y="5216427"/>
            <a:ext cx="7602330" cy="919841"/>
          </a:xfrm>
          <a:prstGeom prst="rect">
            <a:avLst/>
          </a:prstGeom>
        </p:spPr>
      </p:pic>
      <p:cxnSp>
        <p:nvCxnSpPr>
          <p:cNvPr id="4" name="Connector: Curved 3">
            <a:extLst>
              <a:ext uri="{FF2B5EF4-FFF2-40B4-BE49-F238E27FC236}">
                <a16:creationId xmlns:a16="http://schemas.microsoft.com/office/drawing/2014/main" id="{650E68C1-60A5-4B95-BEA8-7F2E2BDB3FA5}"/>
              </a:ext>
            </a:extLst>
          </p:cNvPr>
          <p:cNvCxnSpPr/>
          <p:nvPr/>
        </p:nvCxnSpPr>
        <p:spPr>
          <a:xfrm flipH="1">
            <a:off x="11224591" y="5169450"/>
            <a:ext cx="178905" cy="561009"/>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5278A3D1-1919-4A2A-B787-45446EE105CE}"/>
              </a:ext>
            </a:extLst>
          </p:cNvPr>
          <p:cNvCxnSpPr>
            <a:cxnSpLocks/>
          </p:cNvCxnSpPr>
          <p:nvPr/>
        </p:nvCxnSpPr>
        <p:spPr>
          <a:xfrm flipH="1" flipV="1">
            <a:off x="11224591" y="5929242"/>
            <a:ext cx="289338" cy="454990"/>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BFF14C-B683-4032-A22D-D9B5AB59AF15}"/>
              </a:ext>
            </a:extLst>
          </p:cNvPr>
          <p:cNvSpPr txBox="1"/>
          <p:nvPr/>
        </p:nvSpPr>
        <p:spPr>
          <a:xfrm>
            <a:off x="11003319" y="6381120"/>
            <a:ext cx="10314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before</a:t>
            </a:r>
          </a:p>
        </p:txBody>
      </p:sp>
      <p:sp>
        <p:nvSpPr>
          <p:cNvPr id="15" name="TextBox 14">
            <a:extLst>
              <a:ext uri="{FF2B5EF4-FFF2-40B4-BE49-F238E27FC236}">
                <a16:creationId xmlns:a16="http://schemas.microsoft.com/office/drawing/2014/main" id="{458BB4B2-03B4-47CE-9F02-4EFAA77F2189}"/>
              </a:ext>
            </a:extLst>
          </p:cNvPr>
          <p:cNvSpPr txBox="1"/>
          <p:nvPr/>
        </p:nvSpPr>
        <p:spPr>
          <a:xfrm>
            <a:off x="11003318" y="4815556"/>
            <a:ext cx="10314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after</a:t>
            </a:r>
          </a:p>
        </p:txBody>
      </p:sp>
    </p:spTree>
    <p:extLst>
      <p:ext uri="{BB962C8B-B14F-4D97-AF65-F5344CB8AC3E}">
        <p14:creationId xmlns:p14="http://schemas.microsoft.com/office/powerpoint/2010/main" val="287577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1620253" y="1398941"/>
            <a:ext cx="9486900" cy="3679656"/>
          </a:xfrm>
        </p:spPr>
        <p:txBody>
          <a:bodyPr/>
          <a:lstStyle/>
          <a:p>
            <a:r>
              <a:rPr lang="en-US" u="sng"/>
              <a:t>Conclusion</a:t>
            </a:r>
          </a:p>
        </p:txBody>
      </p:sp>
      <p:sp>
        <p:nvSpPr>
          <p:cNvPr id="7" name="Text Placeholder 6">
            <a:extLst>
              <a:ext uri="{FF2B5EF4-FFF2-40B4-BE49-F238E27FC236}">
                <a16:creationId xmlns:a16="http://schemas.microsoft.com/office/drawing/2014/main" id="{A43EB6D2-62D5-FE42-B322-B1DF76E2971B}"/>
              </a:ext>
            </a:extLst>
          </p:cNvPr>
          <p:cNvSpPr>
            <a:spLocks noGrp="1"/>
          </p:cNvSpPr>
          <p:nvPr>
            <p:ph type="body" idx="1"/>
          </p:nvPr>
        </p:nvSpPr>
        <p:spPr/>
        <p:txBody>
          <a:bodyPr vert="horz" lIns="91440" tIns="45720" rIns="91440" bIns="45720" rtlCol="0" anchor="t">
            <a:normAutofit/>
          </a:bodyPr>
          <a:lstStyle/>
          <a:p>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39</a:t>
            </a:fld>
            <a:endParaRPr lang="en-US"/>
          </a:p>
        </p:txBody>
      </p:sp>
      <p:sp>
        <p:nvSpPr>
          <p:cNvPr id="9" name="Google Shape;351;p37">
            <a:extLst>
              <a:ext uri="{FF2B5EF4-FFF2-40B4-BE49-F238E27FC236}">
                <a16:creationId xmlns:a16="http://schemas.microsoft.com/office/drawing/2014/main" id="{38458B7F-66D9-D349-9779-4C2FEF56D293}"/>
              </a:ext>
            </a:extLst>
          </p:cNvPr>
          <p:cNvSpPr txBox="1">
            <a:spLocks/>
          </p:cNvSpPr>
          <p:nvPr/>
        </p:nvSpPr>
        <p:spPr>
          <a:xfrm>
            <a:off x="681818" y="4306086"/>
            <a:ext cx="938435" cy="571383"/>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6000" b="1">
                <a:solidFill>
                  <a:srgbClr val="F48E20"/>
                </a:solidFill>
                <a:latin typeface="+mj-lt"/>
                <a:ea typeface="Raleway"/>
                <a:cs typeface="Raleway"/>
                <a:sym typeface="Raleway"/>
              </a:rPr>
              <a:t>IV</a:t>
            </a:r>
          </a:p>
        </p:txBody>
      </p:sp>
    </p:spTree>
    <p:extLst>
      <p:ext uri="{BB962C8B-B14F-4D97-AF65-F5344CB8AC3E}">
        <p14:creationId xmlns:p14="http://schemas.microsoft.com/office/powerpoint/2010/main" val="374774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1" name="Rectangle 14">
            <a:extLst>
              <a:ext uri="{FF2B5EF4-FFF2-40B4-BE49-F238E27FC236}">
                <a16:creationId xmlns:a16="http://schemas.microsoft.com/office/drawing/2014/main" id="{6730DB67-F996-4CA9-811B-BE18C4E62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25E26-B733-3E47-8D9A-994F665F7EDE}"/>
              </a:ext>
            </a:extLst>
          </p:cNvPr>
          <p:cNvSpPr>
            <a:spLocks noGrp="1"/>
          </p:cNvSpPr>
          <p:nvPr>
            <p:ph type="title"/>
          </p:nvPr>
        </p:nvSpPr>
        <p:spPr>
          <a:xfrm>
            <a:off x="2262657" y="765610"/>
            <a:ext cx="3545957" cy="1035652"/>
          </a:xfrm>
        </p:spPr>
        <p:txBody>
          <a:bodyPr vert="horz" lIns="91440" tIns="45720" rIns="91440" bIns="45720" rtlCol="0" anchor="b">
            <a:normAutofit/>
          </a:bodyPr>
          <a:lstStyle/>
          <a:p>
            <a:pPr algn="ctr"/>
            <a:r>
              <a:rPr lang="en-US" sz="4600" u="sng"/>
              <a:t>Background</a:t>
            </a:r>
          </a:p>
        </p:txBody>
      </p:sp>
      <p:grpSp>
        <p:nvGrpSpPr>
          <p:cNvPr id="42" name="Group 16">
            <a:extLst>
              <a:ext uri="{FF2B5EF4-FFF2-40B4-BE49-F238E27FC236}">
                <a16:creationId xmlns:a16="http://schemas.microsoft.com/office/drawing/2014/main" id="{9CD6A689-6536-4687-8E6E-2170B01574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0353C031-609E-4EC9-AA52-DEC782ABDE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2689D8D2-3B4E-4E57-B948-6A2F05FF6C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20">
                <a:extLst>
                  <a:ext uri="{FF2B5EF4-FFF2-40B4-BE49-F238E27FC236}">
                    <a16:creationId xmlns:a16="http://schemas.microsoft.com/office/drawing/2014/main" id="{E4ED08AA-2F81-4003-ABB4-A3B548E753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Oval 18">
              <a:extLst>
                <a:ext uri="{FF2B5EF4-FFF2-40B4-BE49-F238E27FC236}">
                  <a16:creationId xmlns:a16="http://schemas.microsoft.com/office/drawing/2014/main" id="{43F228AF-8A75-4FCB-B87D-179CD1606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6384428-314D-8D4C-BEAF-FFFF01EF26A9}"/>
              </a:ext>
            </a:extLst>
          </p:cNvPr>
          <p:cNvGrpSpPr/>
          <p:nvPr/>
        </p:nvGrpSpPr>
        <p:grpSpPr>
          <a:xfrm>
            <a:off x="491092" y="2403927"/>
            <a:ext cx="7032974" cy="3610950"/>
            <a:chOff x="353478" y="2330785"/>
            <a:chExt cx="7032974" cy="3610950"/>
          </a:xfrm>
        </p:grpSpPr>
        <p:pic>
          <p:nvPicPr>
            <p:cNvPr id="4" name="Picture 2" descr="Logo&#10;&#10;Description automatically generated">
              <a:extLst>
                <a:ext uri="{FF2B5EF4-FFF2-40B4-BE49-F238E27FC236}">
                  <a16:creationId xmlns:a16="http://schemas.microsoft.com/office/drawing/2014/main" id="{6EE478F2-FF9B-FF41-9AEF-CCAEAC4904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121" y="2500463"/>
              <a:ext cx="6605803" cy="2196429"/>
            </a:xfrm>
            <a:prstGeom prst="rect">
              <a:avLst/>
            </a:prstGeom>
            <a:noFill/>
            <a:extLst>
              <a:ext uri="{909E8E84-426E-40DD-AFC4-6F175D3DCCD1}">
                <a14:hiddenFill xmlns:a14="http://schemas.microsoft.com/office/drawing/2010/main">
                  <a:solidFill>
                    <a:srgbClr val="FFFFFF"/>
                  </a:solidFill>
                </a14:hiddenFill>
              </a:ext>
            </a:extLst>
          </p:spPr>
        </p:pic>
        <p:sp>
          <p:nvSpPr>
            <p:cNvPr id="5" name="Double Bracket 4">
              <a:extLst>
                <a:ext uri="{FF2B5EF4-FFF2-40B4-BE49-F238E27FC236}">
                  <a16:creationId xmlns:a16="http://schemas.microsoft.com/office/drawing/2014/main" id="{F9B2DAF3-0568-ED4E-9E25-B001CDC97CC3}"/>
                </a:ext>
              </a:extLst>
            </p:cNvPr>
            <p:cNvSpPr/>
            <p:nvPr/>
          </p:nvSpPr>
          <p:spPr>
            <a:xfrm>
              <a:off x="353478" y="2330785"/>
              <a:ext cx="7032974" cy="2535786"/>
            </a:xfrm>
            <a:prstGeom prst="bracketPair">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659A4F94-59E7-1341-8D57-9B29790F5EB5}"/>
                </a:ext>
              </a:extLst>
            </p:cNvPr>
            <p:cNvSpPr/>
            <p:nvPr/>
          </p:nvSpPr>
          <p:spPr>
            <a:xfrm>
              <a:off x="821965" y="5110738"/>
              <a:ext cx="6096000" cy="830997"/>
            </a:xfrm>
            <a:prstGeom prst="rect">
              <a:avLst/>
            </a:prstGeom>
          </p:spPr>
          <p:txBody>
            <a:bodyPr>
              <a:spAutoFit/>
            </a:bodyPr>
            <a:lstStyle/>
            <a:p>
              <a:pPr algn="ctr"/>
              <a:r>
                <a:rPr lang="en-CA" sz="1600" b="0" i="1">
                  <a:solidFill>
                    <a:srgbClr val="00325B"/>
                  </a:solidFill>
                  <a:effectLst/>
                </a:rPr>
                <a:t>Protect people and the planet with innovative solutions using trained rats and other scent detection animals.</a:t>
              </a:r>
              <a:endParaRPr lang="en-US" sz="1600" i="1"/>
            </a:p>
          </p:txBody>
        </p:sp>
      </p:grpSp>
      <p:pic>
        <p:nvPicPr>
          <p:cNvPr id="2050" name="Picture 2">
            <a:extLst>
              <a:ext uri="{FF2B5EF4-FFF2-40B4-BE49-F238E27FC236}">
                <a16:creationId xmlns:a16="http://schemas.microsoft.com/office/drawing/2014/main" id="{99DD1BD2-B269-ED4C-92D1-EC757D2E0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90" r="31914"/>
          <a:stretch/>
        </p:blipFill>
        <p:spPr bwMode="auto">
          <a:xfrm>
            <a:off x="8015158" y="0"/>
            <a:ext cx="4176842" cy="6857996"/>
          </a:xfrm>
          <a:prstGeom prst="rect">
            <a:avLst/>
          </a:prstGeom>
          <a:noFill/>
          <a:extLst>
            <a:ext uri="{909E8E84-426E-40DD-AFC4-6F175D3DCCD1}">
              <a14:hiddenFill xmlns:a14="http://schemas.microsoft.com/office/drawing/2010/main">
                <a:solidFill>
                  <a:srgbClr val="FFFFFF"/>
                </a:solidFill>
              </a14:hiddenFill>
            </a:ext>
          </a:extLst>
        </p:spPr>
      </p:pic>
      <p:sp>
        <p:nvSpPr>
          <p:cNvPr id="46" name="Google Shape;351;p37">
            <a:extLst>
              <a:ext uri="{FF2B5EF4-FFF2-40B4-BE49-F238E27FC236}">
                <a16:creationId xmlns:a16="http://schemas.microsoft.com/office/drawing/2014/main" id="{85C15325-1A38-0E42-A34A-5C0FB2EF9286}"/>
              </a:ext>
            </a:extLst>
          </p:cNvPr>
          <p:cNvSpPr txBox="1">
            <a:spLocks/>
          </p:cNvSpPr>
          <p:nvPr/>
        </p:nvSpPr>
        <p:spPr>
          <a:xfrm>
            <a:off x="1574879" y="1120462"/>
            <a:ext cx="687778" cy="571383"/>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4800" b="1">
                <a:solidFill>
                  <a:srgbClr val="F48E20"/>
                </a:solidFill>
                <a:latin typeface="+mj-lt"/>
                <a:ea typeface="Raleway"/>
                <a:cs typeface="Raleway"/>
                <a:sym typeface="Raleway"/>
              </a:rPr>
              <a:t>II</a:t>
            </a:r>
          </a:p>
        </p:txBody>
      </p:sp>
      <p:sp>
        <p:nvSpPr>
          <p:cNvPr id="16" name="Slide Number Placeholder 15">
            <a:extLst>
              <a:ext uri="{FF2B5EF4-FFF2-40B4-BE49-F238E27FC236}">
                <a16:creationId xmlns:a16="http://schemas.microsoft.com/office/drawing/2014/main" id="{2AC78D1A-16A0-7247-9146-993BE8D38699}"/>
              </a:ext>
            </a:extLst>
          </p:cNvPr>
          <p:cNvSpPr>
            <a:spLocks noGrp="1"/>
          </p:cNvSpPr>
          <p:nvPr>
            <p:ph type="sldNum" sz="quarter" idx="12"/>
          </p:nvPr>
        </p:nvSpPr>
        <p:spPr/>
        <p:txBody>
          <a:bodyPr/>
          <a:lstStyle/>
          <a:p>
            <a:fld id="{1CF2D47E-0AF1-4C27-801F-64E3E5BF7F72}" type="slidenum">
              <a:rPr lang="en-US" smtClean="0"/>
              <a:t>4</a:t>
            </a:fld>
            <a:endParaRPr lang="en-US"/>
          </a:p>
        </p:txBody>
      </p:sp>
    </p:spTree>
    <p:extLst>
      <p:ext uri="{BB962C8B-B14F-4D97-AF65-F5344CB8AC3E}">
        <p14:creationId xmlns:p14="http://schemas.microsoft.com/office/powerpoint/2010/main" val="176783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815-8DAD-4601-A7FD-4B61B0A54A24}"/>
              </a:ext>
            </a:extLst>
          </p:cNvPr>
          <p:cNvSpPr>
            <a:spLocks noGrp="1"/>
          </p:cNvSpPr>
          <p:nvPr>
            <p:ph type="title"/>
          </p:nvPr>
        </p:nvSpPr>
        <p:spPr>
          <a:xfrm>
            <a:off x="623455" y="357480"/>
            <a:ext cx="9486900" cy="750696"/>
          </a:xfrm>
        </p:spPr>
        <p:txBody>
          <a:bodyPr>
            <a:normAutofit fontScale="90000"/>
          </a:bodyPr>
          <a:lstStyle/>
          <a:p>
            <a:r>
              <a:rPr lang="en-US" sz="4000"/>
              <a:t>Recap</a:t>
            </a:r>
          </a:p>
        </p:txBody>
      </p:sp>
      <p:sp>
        <p:nvSpPr>
          <p:cNvPr id="3" name="Text Placeholder 2">
            <a:extLst>
              <a:ext uri="{FF2B5EF4-FFF2-40B4-BE49-F238E27FC236}">
                <a16:creationId xmlns:a16="http://schemas.microsoft.com/office/drawing/2014/main" id="{26CDFB37-B5A0-401A-92BE-2C61998554B9}"/>
              </a:ext>
            </a:extLst>
          </p:cNvPr>
          <p:cNvSpPr>
            <a:spLocks noGrp="1"/>
          </p:cNvSpPr>
          <p:nvPr>
            <p:ph type="body" idx="1"/>
          </p:nvPr>
        </p:nvSpPr>
        <p:spPr>
          <a:xfrm>
            <a:off x="678873" y="1880191"/>
            <a:ext cx="10429009" cy="4042625"/>
          </a:xfrm>
        </p:spPr>
        <p:txBody>
          <a:bodyPr vert="horz" lIns="91440" tIns="45720" rIns="91440" bIns="45720" rtlCol="0" anchor="t">
            <a:normAutofit/>
          </a:bodyPr>
          <a:lstStyle/>
          <a:p>
            <a:pPr marL="342900" indent="-342900">
              <a:buChar char="•"/>
            </a:pPr>
            <a:r>
              <a:rPr lang="en-US">
                <a:solidFill>
                  <a:schemeClr val="tx1"/>
                </a:solidFill>
              </a:rPr>
              <a:t>Obtain data</a:t>
            </a:r>
          </a:p>
          <a:p>
            <a:pPr marL="342900" indent="-342900">
              <a:buChar char="•"/>
            </a:pPr>
            <a:r>
              <a:rPr lang="en-US">
                <a:solidFill>
                  <a:schemeClr val="tx1"/>
                </a:solidFill>
              </a:rPr>
              <a:t>Recognize that we need to find ways of grouping the rats together to achieve best possible specificity and sensitivity</a:t>
            </a:r>
          </a:p>
          <a:p>
            <a:pPr marL="342900" indent="-342900">
              <a:buChar char="•"/>
            </a:pPr>
            <a:r>
              <a:rPr lang="en-US">
                <a:solidFill>
                  <a:schemeClr val="tx1"/>
                </a:solidFill>
              </a:rPr>
              <a:t>Define team specificity and sensitivity</a:t>
            </a:r>
          </a:p>
          <a:p>
            <a:pPr marL="342900" indent="-342900">
              <a:buChar char="•"/>
            </a:pPr>
            <a:r>
              <a:rPr lang="en-US">
                <a:solidFill>
                  <a:schemeClr val="tx1"/>
                </a:solidFill>
              </a:rPr>
              <a:t>Experiment with clustering techniques with the goal of grouping together multiple rats who work well together.</a:t>
            </a:r>
          </a:p>
          <a:p>
            <a:pPr marL="342900" indent="-342900">
              <a:buChar char="•"/>
            </a:pPr>
            <a:endParaRPr lang="en-US">
              <a:solidFill>
                <a:srgbClr val="000000"/>
              </a:solidFill>
            </a:endParaRPr>
          </a:p>
          <a:p>
            <a:pPr marL="342900" indent="-342900">
              <a:buChar char="•"/>
            </a:pPr>
            <a:endParaRPr lang="en-US">
              <a:solidFill>
                <a:srgbClr val="000000"/>
              </a:solidFill>
            </a:endParaRPr>
          </a:p>
          <a:p>
            <a:endParaRPr lang="en-US"/>
          </a:p>
          <a:p>
            <a:endParaRPr lang="en-US"/>
          </a:p>
        </p:txBody>
      </p:sp>
      <p:sp>
        <p:nvSpPr>
          <p:cNvPr id="4" name="Slide Number Placeholder 3">
            <a:extLst>
              <a:ext uri="{FF2B5EF4-FFF2-40B4-BE49-F238E27FC236}">
                <a16:creationId xmlns:a16="http://schemas.microsoft.com/office/drawing/2014/main" id="{87E72AD8-0F6F-41AF-BDC7-1A2D543FA13B}"/>
              </a:ext>
            </a:extLst>
          </p:cNvPr>
          <p:cNvSpPr>
            <a:spLocks noGrp="1"/>
          </p:cNvSpPr>
          <p:nvPr>
            <p:ph type="sldNum" sz="quarter" idx="12"/>
          </p:nvPr>
        </p:nvSpPr>
        <p:spPr/>
        <p:txBody>
          <a:bodyPr/>
          <a:lstStyle/>
          <a:p>
            <a:fld id="{1CF2D47E-0AF1-4C27-801F-64E3E5BF7F72}" type="slidenum">
              <a:rPr lang="en-US" smtClean="0"/>
              <a:t>40</a:t>
            </a:fld>
            <a:endParaRPr lang="en-US"/>
          </a:p>
        </p:txBody>
      </p:sp>
    </p:spTree>
    <p:extLst>
      <p:ext uri="{BB962C8B-B14F-4D97-AF65-F5344CB8AC3E}">
        <p14:creationId xmlns:p14="http://schemas.microsoft.com/office/powerpoint/2010/main" val="3231884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815-8DAD-4601-A7FD-4B61B0A54A24}"/>
              </a:ext>
            </a:extLst>
          </p:cNvPr>
          <p:cNvSpPr>
            <a:spLocks noGrp="1"/>
          </p:cNvSpPr>
          <p:nvPr>
            <p:ph type="title"/>
          </p:nvPr>
        </p:nvSpPr>
        <p:spPr>
          <a:xfrm>
            <a:off x="623455" y="357480"/>
            <a:ext cx="9486900" cy="750696"/>
          </a:xfrm>
        </p:spPr>
        <p:txBody>
          <a:bodyPr>
            <a:normAutofit fontScale="90000"/>
          </a:bodyPr>
          <a:lstStyle/>
          <a:p>
            <a:r>
              <a:rPr lang="en-US" sz="4000"/>
              <a:t>What we have achieved</a:t>
            </a:r>
          </a:p>
        </p:txBody>
      </p:sp>
      <p:sp>
        <p:nvSpPr>
          <p:cNvPr id="3" name="Text Placeholder 2">
            <a:extLst>
              <a:ext uri="{FF2B5EF4-FFF2-40B4-BE49-F238E27FC236}">
                <a16:creationId xmlns:a16="http://schemas.microsoft.com/office/drawing/2014/main" id="{26CDFB37-B5A0-401A-92BE-2C61998554B9}"/>
              </a:ext>
            </a:extLst>
          </p:cNvPr>
          <p:cNvSpPr>
            <a:spLocks noGrp="1"/>
          </p:cNvSpPr>
          <p:nvPr>
            <p:ph type="body" idx="1"/>
          </p:nvPr>
        </p:nvSpPr>
        <p:spPr>
          <a:xfrm>
            <a:off x="678873" y="1626191"/>
            <a:ext cx="10429009" cy="4296625"/>
          </a:xfrm>
        </p:spPr>
        <p:txBody>
          <a:bodyPr vert="horz" lIns="91440" tIns="45720" rIns="91440" bIns="45720" rtlCol="0" anchor="t">
            <a:normAutofit/>
          </a:bodyPr>
          <a:lstStyle/>
          <a:p>
            <a:pPr marL="342900" indent="-342900">
              <a:buChar char="•"/>
            </a:pPr>
            <a:r>
              <a:rPr lang="en-US">
                <a:solidFill>
                  <a:schemeClr val="tx1"/>
                </a:solidFill>
                <a:ea typeface="+mn-lt"/>
                <a:cs typeface="+mn-lt"/>
              </a:rPr>
              <a:t>Using k-means clustering, we identified teams of rats that had similar abilities, but didn’t help with selecting higher performing teams due to the generalized nature of clustering by features.</a:t>
            </a:r>
            <a:endParaRPr lang="en-US">
              <a:solidFill>
                <a:schemeClr val="tx1"/>
              </a:solidFill>
            </a:endParaRPr>
          </a:p>
          <a:p>
            <a:endParaRPr lang="en-US">
              <a:solidFill>
                <a:schemeClr val="tx1"/>
              </a:solidFill>
            </a:endParaRPr>
          </a:p>
          <a:p>
            <a:pPr marL="342900" indent="-342900">
              <a:buChar char="•"/>
            </a:pPr>
            <a:r>
              <a:rPr lang="en-US">
                <a:solidFill>
                  <a:schemeClr val="tx1"/>
                </a:solidFill>
              </a:rPr>
              <a:t>Using hierarchical clustering, we achieved the ability to manipulate specificity and sensitivity of teams. </a:t>
            </a:r>
          </a:p>
          <a:p>
            <a:pPr marL="800100" lvl="1" indent="-342900">
              <a:buChar char="•"/>
            </a:pPr>
            <a:r>
              <a:rPr lang="en-US">
                <a:solidFill>
                  <a:schemeClr val="tx1"/>
                </a:solidFill>
              </a:rPr>
              <a:t>We created teams with at least 90% sensitivity and 70% specificity (World Health Organization's standard for approved TB testing methods</a:t>
            </a:r>
          </a:p>
          <a:p>
            <a:endParaRPr lang="en-US">
              <a:solidFill>
                <a:srgbClr val="898989"/>
              </a:solidFill>
            </a:endParaRPr>
          </a:p>
          <a:p>
            <a:endParaRPr lang="en-US"/>
          </a:p>
        </p:txBody>
      </p:sp>
      <p:sp>
        <p:nvSpPr>
          <p:cNvPr id="4" name="Slide Number Placeholder 3">
            <a:extLst>
              <a:ext uri="{FF2B5EF4-FFF2-40B4-BE49-F238E27FC236}">
                <a16:creationId xmlns:a16="http://schemas.microsoft.com/office/drawing/2014/main" id="{87E72AD8-0F6F-41AF-BDC7-1A2D543FA13B}"/>
              </a:ext>
            </a:extLst>
          </p:cNvPr>
          <p:cNvSpPr>
            <a:spLocks noGrp="1"/>
          </p:cNvSpPr>
          <p:nvPr>
            <p:ph type="sldNum" sz="quarter" idx="12"/>
          </p:nvPr>
        </p:nvSpPr>
        <p:spPr/>
        <p:txBody>
          <a:bodyPr/>
          <a:lstStyle/>
          <a:p>
            <a:fld id="{1CF2D47E-0AF1-4C27-801F-64E3E5BF7F72}" type="slidenum">
              <a:rPr lang="en-US" smtClean="0"/>
              <a:t>41</a:t>
            </a:fld>
            <a:endParaRPr lang="en-US"/>
          </a:p>
        </p:txBody>
      </p:sp>
    </p:spTree>
    <p:extLst>
      <p:ext uri="{BB962C8B-B14F-4D97-AF65-F5344CB8AC3E}">
        <p14:creationId xmlns:p14="http://schemas.microsoft.com/office/powerpoint/2010/main" val="518874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815-8DAD-4601-A7FD-4B61B0A54A24}"/>
              </a:ext>
            </a:extLst>
          </p:cNvPr>
          <p:cNvSpPr>
            <a:spLocks noGrp="1"/>
          </p:cNvSpPr>
          <p:nvPr>
            <p:ph type="title"/>
          </p:nvPr>
        </p:nvSpPr>
        <p:spPr>
          <a:xfrm>
            <a:off x="759125" y="348070"/>
            <a:ext cx="9486900" cy="960255"/>
          </a:xfrm>
        </p:spPr>
        <p:txBody>
          <a:bodyPr>
            <a:normAutofit/>
          </a:bodyPr>
          <a:lstStyle/>
          <a:p>
            <a:r>
              <a:rPr lang="en-US" sz="4000"/>
              <a:t>Limitations</a:t>
            </a:r>
          </a:p>
        </p:txBody>
      </p:sp>
      <p:sp>
        <p:nvSpPr>
          <p:cNvPr id="3" name="Text Placeholder 2">
            <a:extLst>
              <a:ext uri="{FF2B5EF4-FFF2-40B4-BE49-F238E27FC236}">
                <a16:creationId xmlns:a16="http://schemas.microsoft.com/office/drawing/2014/main" id="{26CDFB37-B5A0-401A-92BE-2C61998554B9}"/>
              </a:ext>
            </a:extLst>
          </p:cNvPr>
          <p:cNvSpPr>
            <a:spLocks noGrp="1"/>
          </p:cNvSpPr>
          <p:nvPr>
            <p:ph type="body" idx="1"/>
          </p:nvPr>
        </p:nvSpPr>
        <p:spPr>
          <a:xfrm>
            <a:off x="859767" y="1581808"/>
            <a:ext cx="10481333" cy="4590391"/>
          </a:xfrm>
        </p:spPr>
        <p:txBody>
          <a:bodyPr vert="horz" lIns="91440" tIns="45720" rIns="91440" bIns="45720" rtlCol="0" anchor="t">
            <a:normAutofit/>
          </a:bodyPr>
          <a:lstStyle/>
          <a:p>
            <a:pPr marL="342900" indent="-342900">
              <a:buChar char="•"/>
            </a:pPr>
            <a:r>
              <a:rPr lang="en-US">
                <a:solidFill>
                  <a:schemeClr val="tx1"/>
                </a:solidFill>
              </a:rPr>
              <a:t>Problem concerns animal </a:t>
            </a:r>
            <a:r>
              <a:rPr lang="en-US" err="1">
                <a:solidFill>
                  <a:schemeClr val="tx1"/>
                </a:solidFill>
              </a:rPr>
              <a:t>behaviour</a:t>
            </a:r>
            <a:r>
              <a:rPr lang="en-US">
                <a:solidFill>
                  <a:schemeClr val="tx1"/>
                </a:solidFill>
              </a:rPr>
              <a:t> which introduces more randomness into our model </a:t>
            </a:r>
          </a:p>
          <a:p>
            <a:pPr marL="342900" indent="-342900">
              <a:buChar char="•"/>
            </a:pPr>
            <a:r>
              <a:rPr lang="en-US">
                <a:solidFill>
                  <a:schemeClr val="tx1"/>
                </a:solidFill>
              </a:rPr>
              <a:t>Limited data on rat characteristic</a:t>
            </a:r>
          </a:p>
          <a:p>
            <a:pPr marL="342900" indent="-342900">
              <a:buChar char="•"/>
            </a:pPr>
            <a:r>
              <a:rPr lang="en-US">
                <a:solidFill>
                  <a:schemeClr val="tx1"/>
                </a:solidFill>
              </a:rPr>
              <a:t>Limited data on sample characteristic</a:t>
            </a:r>
          </a:p>
          <a:p>
            <a:pPr marL="342900" indent="-342900">
              <a:buChar char="•"/>
            </a:pPr>
            <a:r>
              <a:rPr lang="en-US">
                <a:solidFill>
                  <a:schemeClr val="tx1"/>
                </a:solidFill>
              </a:rPr>
              <a:t>Limited observations for different rats with different samples</a:t>
            </a:r>
          </a:p>
          <a:p>
            <a:pPr marL="342900" indent="-342900">
              <a:buChar char="•"/>
            </a:pPr>
            <a:r>
              <a:rPr lang="en-US">
                <a:solidFill>
                  <a:schemeClr val="tx1"/>
                </a:solidFill>
              </a:rPr>
              <a:t>Data errors </a:t>
            </a:r>
          </a:p>
          <a:p>
            <a:pPr marL="342900" indent="-342900">
              <a:buChar char="•"/>
            </a:pPr>
            <a:endParaRPr lang="en-US">
              <a:solidFill>
                <a:srgbClr val="000000"/>
              </a:solidFill>
            </a:endParaRP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87E72AD8-0F6F-41AF-BDC7-1A2D543FA13B}"/>
              </a:ext>
            </a:extLst>
          </p:cNvPr>
          <p:cNvSpPr>
            <a:spLocks noGrp="1"/>
          </p:cNvSpPr>
          <p:nvPr>
            <p:ph type="sldNum" sz="quarter" idx="12"/>
          </p:nvPr>
        </p:nvSpPr>
        <p:spPr/>
        <p:txBody>
          <a:bodyPr/>
          <a:lstStyle/>
          <a:p>
            <a:fld id="{1CF2D47E-0AF1-4C27-801F-64E3E5BF7F72}" type="slidenum">
              <a:rPr lang="en-US" smtClean="0"/>
              <a:t>42</a:t>
            </a:fld>
            <a:endParaRPr lang="en-US"/>
          </a:p>
        </p:txBody>
      </p:sp>
    </p:spTree>
    <p:extLst>
      <p:ext uri="{BB962C8B-B14F-4D97-AF65-F5344CB8AC3E}">
        <p14:creationId xmlns:p14="http://schemas.microsoft.com/office/powerpoint/2010/main" val="1762414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815-8DAD-4601-A7FD-4B61B0A54A24}"/>
              </a:ext>
            </a:extLst>
          </p:cNvPr>
          <p:cNvSpPr>
            <a:spLocks noGrp="1"/>
          </p:cNvSpPr>
          <p:nvPr>
            <p:ph type="title"/>
          </p:nvPr>
        </p:nvSpPr>
        <p:spPr>
          <a:xfrm>
            <a:off x="928255" y="371335"/>
            <a:ext cx="9486900" cy="778405"/>
          </a:xfrm>
        </p:spPr>
        <p:txBody>
          <a:bodyPr>
            <a:normAutofit/>
          </a:bodyPr>
          <a:lstStyle/>
          <a:p>
            <a:r>
              <a:rPr lang="en-US" sz="4000"/>
              <a:t>Next Steps</a:t>
            </a:r>
          </a:p>
        </p:txBody>
      </p:sp>
      <p:sp>
        <p:nvSpPr>
          <p:cNvPr id="3" name="Text Placeholder 2">
            <a:extLst>
              <a:ext uri="{FF2B5EF4-FFF2-40B4-BE49-F238E27FC236}">
                <a16:creationId xmlns:a16="http://schemas.microsoft.com/office/drawing/2014/main" id="{26CDFB37-B5A0-401A-92BE-2C61998554B9}"/>
              </a:ext>
            </a:extLst>
          </p:cNvPr>
          <p:cNvSpPr>
            <a:spLocks noGrp="1"/>
          </p:cNvSpPr>
          <p:nvPr>
            <p:ph type="body" idx="1"/>
          </p:nvPr>
        </p:nvSpPr>
        <p:spPr>
          <a:xfrm>
            <a:off x="1052946" y="1709319"/>
            <a:ext cx="9653154" cy="4462880"/>
          </a:xfrm>
        </p:spPr>
        <p:txBody>
          <a:bodyPr vert="horz" lIns="91440" tIns="45720" rIns="91440" bIns="45720" rtlCol="0" anchor="t">
            <a:normAutofit/>
          </a:bodyPr>
          <a:lstStyle/>
          <a:p>
            <a:r>
              <a:rPr lang="en-US">
                <a:solidFill>
                  <a:schemeClr val="tx1"/>
                </a:solidFill>
              </a:rPr>
              <a:t>Improve Modeling</a:t>
            </a:r>
          </a:p>
          <a:p>
            <a:pPr marL="342900" indent="-342900">
              <a:buChar char="•"/>
            </a:pPr>
            <a:r>
              <a:rPr lang="en-US">
                <a:solidFill>
                  <a:schemeClr val="tx1"/>
                </a:solidFill>
              </a:rPr>
              <a:t>Probabilistic modeling/clustering using rat features and sample features</a:t>
            </a:r>
          </a:p>
          <a:p>
            <a:pPr marL="342900" indent="-342900">
              <a:buChar char="•"/>
            </a:pPr>
            <a:endParaRPr lang="en-US">
              <a:solidFill>
                <a:schemeClr val="tx1"/>
              </a:solidFill>
            </a:endParaRPr>
          </a:p>
          <a:p>
            <a:r>
              <a:rPr lang="en-US">
                <a:solidFill>
                  <a:schemeClr val="tx1"/>
                </a:solidFill>
              </a:rPr>
              <a:t>Improve/Automate Tool</a:t>
            </a:r>
          </a:p>
          <a:p>
            <a:pPr marL="342900" indent="-342900">
              <a:buChar char="•"/>
            </a:pPr>
            <a:r>
              <a:rPr lang="en-US">
                <a:solidFill>
                  <a:schemeClr val="tx1"/>
                </a:solidFill>
              </a:rPr>
              <a:t>Create an automated tool that can take in data, analyze it, and output the partitioning of the rat. </a:t>
            </a:r>
          </a:p>
          <a:p>
            <a:endParaRPr lang="en-US"/>
          </a:p>
        </p:txBody>
      </p:sp>
      <p:sp>
        <p:nvSpPr>
          <p:cNvPr id="4" name="Slide Number Placeholder 3">
            <a:extLst>
              <a:ext uri="{FF2B5EF4-FFF2-40B4-BE49-F238E27FC236}">
                <a16:creationId xmlns:a16="http://schemas.microsoft.com/office/drawing/2014/main" id="{87E72AD8-0F6F-41AF-BDC7-1A2D543FA13B}"/>
              </a:ext>
            </a:extLst>
          </p:cNvPr>
          <p:cNvSpPr>
            <a:spLocks noGrp="1"/>
          </p:cNvSpPr>
          <p:nvPr>
            <p:ph type="sldNum" sz="quarter" idx="12"/>
          </p:nvPr>
        </p:nvSpPr>
        <p:spPr/>
        <p:txBody>
          <a:bodyPr/>
          <a:lstStyle/>
          <a:p>
            <a:fld id="{1CF2D47E-0AF1-4C27-801F-64E3E5BF7F72}" type="slidenum">
              <a:rPr lang="en-US" smtClean="0"/>
              <a:t>43</a:t>
            </a:fld>
            <a:endParaRPr lang="en-US"/>
          </a:p>
        </p:txBody>
      </p:sp>
    </p:spTree>
    <p:extLst>
      <p:ext uri="{BB962C8B-B14F-4D97-AF65-F5344CB8AC3E}">
        <p14:creationId xmlns:p14="http://schemas.microsoft.com/office/powerpoint/2010/main" val="967677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815-8DAD-4601-A7FD-4B61B0A54A24}"/>
              </a:ext>
            </a:extLst>
          </p:cNvPr>
          <p:cNvSpPr>
            <a:spLocks noGrp="1"/>
          </p:cNvSpPr>
          <p:nvPr>
            <p:ph type="title"/>
          </p:nvPr>
        </p:nvSpPr>
        <p:spPr>
          <a:xfrm>
            <a:off x="1175916" y="2045013"/>
            <a:ext cx="9736612" cy="1017955"/>
          </a:xfrm>
        </p:spPr>
        <p:txBody>
          <a:bodyPr>
            <a:normAutofit/>
          </a:bodyPr>
          <a:lstStyle/>
          <a:p>
            <a:pPr algn="ctr"/>
            <a:r>
              <a:rPr lang="en-US" sz="4000"/>
              <a:t>Thank you for listening to our talk!</a:t>
            </a:r>
          </a:p>
        </p:txBody>
      </p:sp>
      <p:sp>
        <p:nvSpPr>
          <p:cNvPr id="3" name="Text Placeholder 2">
            <a:extLst>
              <a:ext uri="{FF2B5EF4-FFF2-40B4-BE49-F238E27FC236}">
                <a16:creationId xmlns:a16="http://schemas.microsoft.com/office/drawing/2014/main" id="{26CDFB37-B5A0-401A-92BE-2C61998554B9}"/>
              </a:ext>
            </a:extLst>
          </p:cNvPr>
          <p:cNvSpPr>
            <a:spLocks noGrp="1"/>
          </p:cNvSpPr>
          <p:nvPr>
            <p:ph type="body" idx="1"/>
          </p:nvPr>
        </p:nvSpPr>
        <p:spPr>
          <a:xfrm>
            <a:off x="1219200" y="3163317"/>
            <a:ext cx="9486900" cy="3008882"/>
          </a:xfrm>
        </p:spPr>
        <p:txBody>
          <a:bodyPr vert="horz" lIns="91440" tIns="45720" rIns="91440" bIns="45720" rtlCol="0" anchor="t">
            <a:normAutofit/>
          </a:bodyPr>
          <a:lstStyle/>
          <a:p>
            <a:endParaRPr lang="en-US"/>
          </a:p>
          <a:p>
            <a:endParaRPr lang="en-US"/>
          </a:p>
          <a:p>
            <a:endParaRPr lang="en-US"/>
          </a:p>
        </p:txBody>
      </p:sp>
      <p:sp>
        <p:nvSpPr>
          <p:cNvPr id="4" name="Slide Number Placeholder 3">
            <a:extLst>
              <a:ext uri="{FF2B5EF4-FFF2-40B4-BE49-F238E27FC236}">
                <a16:creationId xmlns:a16="http://schemas.microsoft.com/office/drawing/2014/main" id="{87E72AD8-0F6F-41AF-BDC7-1A2D543FA13B}"/>
              </a:ext>
            </a:extLst>
          </p:cNvPr>
          <p:cNvSpPr>
            <a:spLocks noGrp="1"/>
          </p:cNvSpPr>
          <p:nvPr>
            <p:ph type="sldNum" sz="quarter" idx="12"/>
          </p:nvPr>
        </p:nvSpPr>
        <p:spPr/>
        <p:txBody>
          <a:bodyPr/>
          <a:lstStyle/>
          <a:p>
            <a:fld id="{1CF2D47E-0AF1-4C27-801F-64E3E5BF7F72}" type="slidenum">
              <a:rPr lang="en-US" smtClean="0"/>
              <a:t>44</a:t>
            </a:fld>
            <a:endParaRPr lang="en-US"/>
          </a:p>
        </p:txBody>
      </p:sp>
      <p:sp>
        <p:nvSpPr>
          <p:cNvPr id="6" name="Text Placeholder 2">
            <a:extLst>
              <a:ext uri="{FF2B5EF4-FFF2-40B4-BE49-F238E27FC236}">
                <a16:creationId xmlns:a16="http://schemas.microsoft.com/office/drawing/2014/main" id="{00CC9C83-1165-41CC-ADAD-5278589716F3}"/>
              </a:ext>
            </a:extLst>
          </p:cNvPr>
          <p:cNvSpPr txBox="1">
            <a:spLocks/>
          </p:cNvSpPr>
          <p:nvPr/>
        </p:nvSpPr>
        <p:spPr>
          <a:xfrm>
            <a:off x="1460657" y="3538999"/>
            <a:ext cx="9946975" cy="2152295"/>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Font typeface="Consolas" panose="020B0609020204030204" pitchFamily="49"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Consolas" panose="020B0609020204030204" pitchFamily="49"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800">
              <a:solidFill>
                <a:schemeClr val="tx1"/>
              </a:solidFill>
            </a:endParaRPr>
          </a:p>
          <a:p>
            <a:pPr algn="ctr"/>
            <a:r>
              <a:rPr lang="en-US" sz="2800">
                <a:solidFill>
                  <a:schemeClr val="tx1"/>
                </a:solidFill>
              </a:rPr>
              <a:t>Let us know how you would approach this problem</a:t>
            </a:r>
            <a:endParaRPr lang="en-US">
              <a:solidFill>
                <a:schemeClr val="tx1"/>
              </a:solidFill>
            </a:endParaRPr>
          </a:p>
          <a:p>
            <a:endParaRPr lang="en-US"/>
          </a:p>
          <a:p>
            <a:endParaRPr lang="en-US"/>
          </a:p>
        </p:txBody>
      </p:sp>
      <p:pic>
        <p:nvPicPr>
          <p:cNvPr id="5" name="Graphic 7" descr="Brainstorm outline">
            <a:extLst>
              <a:ext uri="{FF2B5EF4-FFF2-40B4-BE49-F238E27FC236}">
                <a16:creationId xmlns:a16="http://schemas.microsoft.com/office/drawing/2014/main" id="{D2C10D8A-7B2F-4AC1-B8B5-5D34F1030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000" y="3982453"/>
            <a:ext cx="914400" cy="914400"/>
          </a:xfrm>
          <a:prstGeom prst="rect">
            <a:avLst/>
          </a:prstGeom>
        </p:spPr>
      </p:pic>
    </p:spTree>
    <p:extLst>
      <p:ext uri="{BB962C8B-B14F-4D97-AF65-F5344CB8AC3E}">
        <p14:creationId xmlns:p14="http://schemas.microsoft.com/office/powerpoint/2010/main" val="261922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CEB114-95DB-B349-8E5A-8BEC2E446189}"/>
              </a:ext>
            </a:extLst>
          </p:cNvPr>
          <p:cNvSpPr>
            <a:spLocks noGrp="1"/>
          </p:cNvSpPr>
          <p:nvPr>
            <p:ph type="sldNum" sz="quarter" idx="12"/>
          </p:nvPr>
        </p:nvSpPr>
        <p:spPr/>
        <p:txBody>
          <a:bodyPr/>
          <a:lstStyle/>
          <a:p>
            <a:fld id="{1CF2D47E-0AF1-4C27-801F-64E3E5BF7F72}" type="slidenum">
              <a:rPr lang="en-US" smtClean="0"/>
              <a:t>45</a:t>
            </a:fld>
            <a:endParaRPr lang="en-US"/>
          </a:p>
        </p:txBody>
      </p:sp>
      <p:graphicFrame>
        <p:nvGraphicFramePr>
          <p:cNvPr id="4" name="Table 3">
            <a:extLst>
              <a:ext uri="{FF2B5EF4-FFF2-40B4-BE49-F238E27FC236}">
                <a16:creationId xmlns:a16="http://schemas.microsoft.com/office/drawing/2014/main" id="{B05AEA85-4FF1-D349-A619-140F7BCE2815}"/>
              </a:ext>
            </a:extLst>
          </p:cNvPr>
          <p:cNvGraphicFramePr>
            <a:graphicFrameLocks noGrp="1"/>
          </p:cNvGraphicFramePr>
          <p:nvPr>
            <p:extLst>
              <p:ext uri="{D42A27DB-BD31-4B8C-83A1-F6EECF244321}">
                <p14:modId xmlns:p14="http://schemas.microsoft.com/office/powerpoint/2010/main" val="3831201154"/>
              </p:ext>
            </p:extLst>
          </p:nvPr>
        </p:nvGraphicFramePr>
        <p:xfrm>
          <a:off x="622662" y="524739"/>
          <a:ext cx="10946675" cy="6333261"/>
        </p:xfrm>
        <a:graphic>
          <a:graphicData uri="http://schemas.openxmlformats.org/drawingml/2006/table">
            <a:tbl>
              <a:tblPr/>
              <a:tblGrid>
                <a:gridCol w="1663406">
                  <a:extLst>
                    <a:ext uri="{9D8B030D-6E8A-4147-A177-3AD203B41FA5}">
                      <a16:colId xmlns:a16="http://schemas.microsoft.com/office/drawing/2014/main" val="198081208"/>
                    </a:ext>
                  </a:extLst>
                </a:gridCol>
                <a:gridCol w="9283269">
                  <a:extLst>
                    <a:ext uri="{9D8B030D-6E8A-4147-A177-3AD203B41FA5}">
                      <a16:colId xmlns:a16="http://schemas.microsoft.com/office/drawing/2014/main" val="644956816"/>
                    </a:ext>
                  </a:extLst>
                </a:gridCol>
              </a:tblGrid>
              <a:tr h="149406">
                <a:tc>
                  <a:txBody>
                    <a:bodyPr/>
                    <a:lstStyle/>
                    <a:p>
                      <a:pPr algn="l" fontAlgn="b"/>
                      <a:r>
                        <a:rPr lang="en-CA" sz="1000" b="1" i="0" u="none" strike="noStrike">
                          <a:solidFill>
                            <a:srgbClr val="000000"/>
                          </a:solidFill>
                          <a:effectLst/>
                          <a:latin typeface="Calibri" panose="020F0502020204030204" pitchFamily="34" charset="0"/>
                        </a:rPr>
                        <a:t>Data Variable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CA" sz="1000" b="1" i="0" u="none" strike="noStrike">
                          <a:solidFill>
                            <a:srgbClr val="000000"/>
                          </a:solidFill>
                          <a:effectLst/>
                          <a:latin typeface="Calibri" panose="020F0502020204030204" pitchFamily="34" charset="0"/>
                        </a:rPr>
                        <a:t>Description</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00788667"/>
                  </a:ext>
                </a:extLst>
              </a:tr>
              <a:tr h="149406">
                <a:tc>
                  <a:txBody>
                    <a:bodyPr/>
                    <a:lstStyle/>
                    <a:p>
                      <a:pPr algn="ctr" fontAlgn="b"/>
                      <a:r>
                        <a:rPr lang="en-CA" sz="1000" b="0" i="0" u="none" strike="noStrike">
                          <a:solidFill>
                            <a:srgbClr val="000000"/>
                          </a:solidFill>
                          <a:effectLst/>
                          <a:latin typeface="Calibri" panose="020F0502020204030204" pitchFamily="34" charset="0"/>
                        </a:rPr>
                        <a:t>DATE_INCOMING</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Date the sample was collected from the partner (DOTS) health clinic</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991438"/>
                  </a:ext>
                </a:extLst>
              </a:tr>
              <a:tr h="149406">
                <a:tc>
                  <a:txBody>
                    <a:bodyPr/>
                    <a:lstStyle/>
                    <a:p>
                      <a:pPr algn="ctr" fontAlgn="b"/>
                      <a:r>
                        <a:rPr lang="en-CA" sz="1000" b="0" i="0" u="none" strike="noStrike">
                          <a:solidFill>
                            <a:srgbClr val="000000"/>
                          </a:solidFill>
                          <a:effectLst/>
                          <a:latin typeface="Calibri" panose="020F0502020204030204" pitchFamily="34" charset="0"/>
                        </a:rPr>
                        <a:t>ID_SAMPLE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Unique sample ID (note: patients may provide more than 1 sample but each sample receives a unique ID)</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005365"/>
                  </a:ext>
                </a:extLst>
              </a:tr>
              <a:tr h="149406">
                <a:tc>
                  <a:txBody>
                    <a:bodyPr/>
                    <a:lstStyle/>
                    <a:p>
                      <a:pPr algn="ctr" fontAlgn="b"/>
                      <a:r>
                        <a:rPr lang="en-CA" sz="1000" b="0" i="0" u="none" strike="noStrike">
                          <a:solidFill>
                            <a:srgbClr val="000000"/>
                          </a:solidFill>
                          <a:effectLst/>
                          <a:latin typeface="Calibri" panose="020F0502020204030204" pitchFamily="34" charset="0"/>
                        </a:rPr>
                        <a:t>ID_PATIENT</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Unique patient ID</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957706"/>
                  </a:ext>
                </a:extLst>
              </a:tr>
              <a:tr h="149406">
                <a:tc>
                  <a:txBody>
                    <a:bodyPr/>
                    <a:lstStyle/>
                    <a:p>
                      <a:pPr algn="ctr" fontAlgn="b"/>
                      <a:r>
                        <a:rPr lang="en-CA" sz="1000" b="0" i="0" u="none" strike="noStrike">
                          <a:solidFill>
                            <a:srgbClr val="000000"/>
                          </a:solidFill>
                          <a:effectLst/>
                          <a:latin typeface="Calibri" panose="020F0502020204030204" pitchFamily="34" charset="0"/>
                        </a:rPr>
                        <a:t>DOTS_NAME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Name of the partner (DOTS) health clinic providing the sample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718118"/>
                  </a:ext>
                </a:extLst>
              </a:tr>
              <a:tr h="149406">
                <a:tc>
                  <a:txBody>
                    <a:bodyPr/>
                    <a:lstStyle/>
                    <a:p>
                      <a:pPr algn="ctr" fontAlgn="b"/>
                      <a:r>
                        <a:rPr lang="en-CA" sz="1000" b="0" i="0" u="none" strike="noStrike">
                          <a:solidFill>
                            <a:srgbClr val="000000"/>
                          </a:solidFill>
                          <a:effectLst/>
                          <a:latin typeface="Calibri" panose="020F0502020204030204" pitchFamily="34" charset="0"/>
                        </a:rPr>
                        <a:t>ID_EVALUATION_SESSION</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Unique ID for each evaluation session. Rats typically participate in a single evaluation session per day with each session containing around 100 samples.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484222"/>
                  </a:ext>
                </a:extLst>
              </a:tr>
              <a:tr h="149406">
                <a:tc>
                  <a:txBody>
                    <a:bodyPr/>
                    <a:lstStyle/>
                    <a:p>
                      <a:pPr algn="ctr" fontAlgn="b"/>
                      <a:r>
                        <a:rPr lang="en-CA" sz="1000" b="0" i="0" u="none" strike="noStrike">
                          <a:solidFill>
                            <a:srgbClr val="000000"/>
                          </a:solidFill>
                          <a:effectLst/>
                          <a:latin typeface="Calibri" panose="020F0502020204030204" pitchFamily="34" charset="0"/>
                        </a:rPr>
                        <a:t>SESSION_DATE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Date the evaluatin session was conducted (i.e., when the rats sniffed the samples).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65221"/>
                  </a:ext>
                </a:extLst>
              </a:tr>
              <a:tr h="149406">
                <a:tc>
                  <a:txBody>
                    <a:bodyPr/>
                    <a:lstStyle/>
                    <a:p>
                      <a:pPr algn="ctr" fontAlgn="b"/>
                      <a:r>
                        <a:rPr lang="en-CA" sz="1000" b="0" i="0" u="none" strike="noStrike">
                          <a:solidFill>
                            <a:srgbClr val="000000"/>
                          </a:solidFill>
                          <a:effectLst/>
                          <a:latin typeface="Calibri" panose="020F0502020204030204" pitchFamily="34" charset="0"/>
                        </a:rPr>
                        <a:t>Program</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This dataset includes results from rats working at both our Dar es Salaam ("Dar") and Morogoro facilities. Each facility has more than 1 team of rats.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731244"/>
                  </a:ext>
                </a:extLst>
              </a:tr>
              <a:tr h="149406">
                <a:tc>
                  <a:txBody>
                    <a:bodyPr/>
                    <a:lstStyle/>
                    <a:p>
                      <a:pPr algn="ctr" fontAlgn="b"/>
                      <a:r>
                        <a:rPr lang="en-CA" sz="1000" b="0" i="0" u="none" strike="noStrike">
                          <a:solidFill>
                            <a:srgbClr val="000000"/>
                          </a:solidFill>
                          <a:effectLst/>
                          <a:latin typeface="Calibri" panose="020F0502020204030204" pitchFamily="34" charset="0"/>
                        </a:rPr>
                        <a:t>RAT_NAME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Name of the rat evaluating the sample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583212"/>
                  </a:ext>
                </a:extLst>
              </a:tr>
              <a:tr h="439131">
                <a:tc>
                  <a:txBody>
                    <a:bodyPr/>
                    <a:lstStyle/>
                    <a:p>
                      <a:pPr algn="ctr" fontAlgn="b"/>
                      <a:r>
                        <a:rPr lang="en-CA" sz="1000" b="0" i="0" u="none" strike="noStrike">
                          <a:solidFill>
                            <a:srgbClr val="000000"/>
                          </a:solidFill>
                          <a:effectLst/>
                          <a:latin typeface="Calibri" panose="020F0502020204030204" pitchFamily="34" charset="0"/>
                        </a:rPr>
                        <a:t>HOLE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Cage hole number (1 to 10). The samples are then arranged into bars labeled alphabetically. Thus, the first sample a rat encounters in an evaluation session is A1, the 10th sample is A10, 11th is B1… If it would be helpful, we can run also extract the Bar Letter corresponding to each sample included here to precisely determine where the sample was positioned (and/or in what sequence the rat encountered it) within the evaluation session.</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079949"/>
                  </a:ext>
                </a:extLst>
              </a:tr>
              <a:tr h="294268">
                <a:tc>
                  <a:txBody>
                    <a:bodyPr/>
                    <a:lstStyle/>
                    <a:p>
                      <a:pPr algn="ctr" fontAlgn="b"/>
                      <a:r>
                        <a:rPr lang="en-CA" sz="1000" b="0" i="0" u="none" strike="noStrike">
                          <a:solidFill>
                            <a:srgbClr val="000000"/>
                          </a:solidFill>
                          <a:effectLst/>
                          <a:latin typeface="Calibri" panose="020F0502020204030204" pitchFamily="34" charset="0"/>
                        </a:rPr>
                        <a:t>ID_BL_DOTS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Diagnostic result provided by the partnering health (DOTS) clinic using microscopy technique. </a:t>
                      </a:r>
                      <a:r>
                        <a:rPr lang="en-CA" sz="1000" b="1" i="1" u="none" strike="noStrike">
                          <a:solidFill>
                            <a:srgbClr val="000000"/>
                          </a:solidFill>
                          <a:effectLst/>
                          <a:latin typeface="Calibri" panose="020F0502020204030204" pitchFamily="34" charset="0"/>
                        </a:rPr>
                        <a:t>See Bacterial Level code below</a:t>
                      </a:r>
                      <a:r>
                        <a:rPr lang="en-CA" sz="1000" b="0" i="0" u="none" strike="noStrike">
                          <a:solidFill>
                            <a:srgbClr val="000000"/>
                          </a:solidFill>
                          <a:effectLst/>
                          <a:latin typeface="Calibri" panose="020F0502020204030204" pitchFamily="34" charset="0"/>
                        </a:rPr>
                        <a:t>. </a:t>
                      </a:r>
                      <a:r>
                        <a:rPr lang="en-CA" sz="1000" b="0" i="1" u="none" strike="noStrike">
                          <a:solidFill>
                            <a:srgbClr val="000000"/>
                          </a:solidFill>
                          <a:effectLst/>
                          <a:latin typeface="Calibri" panose="020F0502020204030204" pitchFamily="34" charset="0"/>
                        </a:rPr>
                        <a:t>Simply put, any value other than 1 means the sample is TB-Positive. </a:t>
                      </a:r>
                      <a:endParaRPr lang="en-CA" sz="1000" b="0" i="0" u="none" strike="noStrike">
                        <a:solidFill>
                          <a:srgbClr val="000000"/>
                        </a:solidFill>
                        <a:effectLst/>
                        <a:latin typeface="Calibri" panose="020F0502020204030204" pitchFamily="34" charset="0"/>
                      </a:endParaRP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576554"/>
                  </a:ext>
                </a:extLst>
              </a:tr>
              <a:tr h="294268">
                <a:tc>
                  <a:txBody>
                    <a:bodyPr/>
                    <a:lstStyle/>
                    <a:p>
                      <a:pPr algn="ctr" fontAlgn="b"/>
                      <a:r>
                        <a:rPr lang="en-CA" sz="1000" b="0" i="0" u="none" strike="noStrike">
                          <a:solidFill>
                            <a:srgbClr val="000000"/>
                          </a:solidFill>
                          <a:effectLst/>
                          <a:latin typeface="Calibri" panose="020F0502020204030204" pitchFamily="34" charset="0"/>
                        </a:rPr>
                        <a:t>ID_GXP_DOTS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Diagnostic result provided by the partnering health (DOTS) clinic using molecular (Gene Xpert using PCR) technique. </a:t>
                      </a:r>
                      <a:r>
                        <a:rPr lang="en-CA" sz="1000" b="1" i="1" u="none" strike="noStrike">
                          <a:solidFill>
                            <a:srgbClr val="000000"/>
                          </a:solidFill>
                          <a:effectLst/>
                          <a:latin typeface="Calibri" panose="020F0502020204030204" pitchFamily="34" charset="0"/>
                        </a:rPr>
                        <a:t>See Bacterial Level code below</a:t>
                      </a:r>
                      <a:r>
                        <a:rPr lang="en-CA" sz="1000" b="0" i="0" u="none" strike="noStrike">
                          <a:solidFill>
                            <a:srgbClr val="000000"/>
                          </a:solidFill>
                          <a:effectLst/>
                          <a:latin typeface="Calibri" panose="020F0502020204030204" pitchFamily="34" charset="0"/>
                        </a:rPr>
                        <a:t>. </a:t>
                      </a:r>
                      <a:r>
                        <a:rPr lang="en-CA" sz="1000" b="0" i="1" u="none" strike="noStrike">
                          <a:solidFill>
                            <a:srgbClr val="000000"/>
                          </a:solidFill>
                          <a:effectLst/>
                          <a:latin typeface="Calibri" panose="020F0502020204030204" pitchFamily="34" charset="0"/>
                        </a:rPr>
                        <a:t>Simply put, any value other than 1 (or blank) means the sample is TB-Positive. </a:t>
                      </a:r>
                      <a:r>
                        <a:rPr lang="en-CA" sz="1000" b="0" i="0" u="none" strike="noStrike">
                          <a:solidFill>
                            <a:srgbClr val="000000"/>
                          </a:solidFill>
                          <a:effectLst/>
                          <a:latin typeface="Calibri" panose="020F0502020204030204" pitchFamily="34" charset="0"/>
                        </a:rPr>
                        <a:t>Blank values mean the sample was not evaluated with this technique.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856704"/>
                  </a:ext>
                </a:extLst>
              </a:tr>
              <a:tr h="439131">
                <a:tc>
                  <a:txBody>
                    <a:bodyPr/>
                    <a:lstStyle/>
                    <a:p>
                      <a:pPr algn="ctr" fontAlgn="t"/>
                      <a:r>
                        <a:rPr lang="en-CA" sz="1000" b="0" i="0" u="none" strike="noStrike">
                          <a:solidFill>
                            <a:srgbClr val="000000"/>
                          </a:solidFill>
                          <a:effectLst/>
                          <a:latin typeface="Calibri" panose="020F0502020204030204" pitchFamily="34" charset="0"/>
                        </a:rPr>
                        <a:t>ID_BL_APOPO</a:t>
                      </a:r>
                    </a:p>
                  </a:txBody>
                  <a:tcPr marL="4302" marR="4302" marT="4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t"/>
                      <a:r>
                        <a:rPr lang="en-CA" sz="1000" b="0" i="0" u="none" strike="noStrike">
                          <a:solidFill>
                            <a:srgbClr val="000000"/>
                          </a:solidFill>
                          <a:effectLst/>
                          <a:latin typeface="Calibri" panose="020F0502020204030204" pitchFamily="34" charset="0"/>
                        </a:rPr>
                        <a:t>Diagnostic result from APOPO's confirmation lab (where applicable). Note, APOPO typically only applies WHO-endorsed diagnostic methods for samples that the rats have flagged suspect of containing TB (see HIT below) but which the DOTS clinic had found to be negative. </a:t>
                      </a:r>
                      <a:r>
                        <a:rPr lang="en-CA" sz="1000" b="1" i="1" u="none" strike="noStrike">
                          <a:solidFill>
                            <a:srgbClr val="000000"/>
                          </a:solidFill>
                          <a:effectLst/>
                          <a:latin typeface="Calibri" panose="020F0502020204030204" pitchFamily="34" charset="0"/>
                        </a:rPr>
                        <a:t>See Bacterial Level code below</a:t>
                      </a:r>
                      <a:r>
                        <a:rPr lang="en-CA" sz="1000" b="0" i="0" u="none" strike="noStrike">
                          <a:solidFill>
                            <a:srgbClr val="000000"/>
                          </a:solidFill>
                          <a:effectLst/>
                          <a:latin typeface="Calibri" panose="020F0502020204030204" pitchFamily="34" charset="0"/>
                        </a:rPr>
                        <a:t>. </a:t>
                      </a:r>
                      <a:r>
                        <a:rPr lang="en-CA" sz="1000" b="0" i="1" u="none" strike="noStrike">
                          <a:solidFill>
                            <a:srgbClr val="000000"/>
                          </a:solidFill>
                          <a:effectLst/>
                          <a:latin typeface="Calibri" panose="020F0502020204030204" pitchFamily="34" charset="0"/>
                        </a:rPr>
                        <a:t>Simply put, any value other than 1 (or blank) means the sample is TB-Positive. Blank values mean the sample was not subjected to confirmatory diagnostics within our lab.</a:t>
                      </a:r>
                      <a:endParaRPr lang="en-CA" sz="1000" b="0" i="0" u="none" strike="noStrike">
                        <a:solidFill>
                          <a:srgbClr val="000000"/>
                        </a:solidFill>
                        <a:effectLst/>
                        <a:latin typeface="Calibri" panose="020F0502020204030204" pitchFamily="34" charset="0"/>
                      </a:endParaRPr>
                    </a:p>
                  </a:txBody>
                  <a:tcPr marL="4302" marR="4302" marT="43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410614"/>
                  </a:ext>
                </a:extLst>
              </a:tr>
              <a:tr h="294268">
                <a:tc>
                  <a:txBody>
                    <a:bodyPr/>
                    <a:lstStyle/>
                    <a:p>
                      <a:pPr algn="ctr" fontAlgn="b"/>
                      <a:r>
                        <a:rPr lang="en-CA" sz="1000" b="0" i="0" u="none" strike="noStrike">
                          <a:solidFill>
                            <a:srgbClr val="000000"/>
                          </a:solidFill>
                          <a:effectLst/>
                          <a:latin typeface="Calibri" panose="020F0502020204030204" pitchFamily="34" charset="0"/>
                        </a:rPr>
                        <a:t>ID_GXP_APOPO</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Diagnostic result from APOPO using molecular technique (less common). </a:t>
                      </a:r>
                      <a:r>
                        <a:rPr lang="en-CA" sz="1000" b="1" i="1" u="none" strike="noStrike">
                          <a:solidFill>
                            <a:srgbClr val="000000"/>
                          </a:solidFill>
                          <a:effectLst/>
                          <a:latin typeface="Calibri" panose="020F0502020204030204" pitchFamily="34" charset="0"/>
                        </a:rPr>
                        <a:t>See Bacterial Level code below</a:t>
                      </a:r>
                      <a:r>
                        <a:rPr lang="en-CA" sz="1000" b="0" i="0" u="none" strike="noStrike">
                          <a:solidFill>
                            <a:srgbClr val="000000"/>
                          </a:solidFill>
                          <a:effectLst/>
                          <a:latin typeface="Calibri" panose="020F0502020204030204" pitchFamily="34" charset="0"/>
                        </a:rPr>
                        <a:t>. </a:t>
                      </a:r>
                      <a:r>
                        <a:rPr lang="en-CA" sz="1000" b="0" i="1" u="none" strike="noStrike">
                          <a:solidFill>
                            <a:srgbClr val="000000"/>
                          </a:solidFill>
                          <a:effectLst/>
                          <a:latin typeface="Calibri" panose="020F0502020204030204" pitchFamily="34" charset="0"/>
                        </a:rPr>
                        <a:t>Simply put, any value other than 1 (or blank) means the sample is TB-Positive. Blank values mean the sample was not subjected to Gene Xpert testing within our lab.</a:t>
                      </a:r>
                      <a:endParaRPr lang="en-CA" sz="1000" b="0" i="0" u="none" strike="noStrike">
                        <a:solidFill>
                          <a:srgbClr val="000000"/>
                        </a:solidFill>
                        <a:effectLst/>
                        <a:latin typeface="Calibri" panose="020F0502020204030204" pitchFamily="34" charset="0"/>
                      </a:endParaRP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646893"/>
                  </a:ext>
                </a:extLst>
              </a:tr>
              <a:tr h="431630">
                <a:tc>
                  <a:txBody>
                    <a:bodyPr/>
                    <a:lstStyle/>
                    <a:p>
                      <a:pPr algn="ctr" fontAlgn="b"/>
                      <a:r>
                        <a:rPr lang="en-CA" sz="1000" b="0" i="0" u="none" strike="noStrike">
                          <a:solidFill>
                            <a:srgbClr val="000000"/>
                          </a:solidFill>
                          <a:effectLst/>
                          <a:latin typeface="Calibri" panose="020F0502020204030204" pitchFamily="34" charset="0"/>
                        </a:rPr>
                        <a:t>STATUS_DEFINITIVE</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This should combine the diagnostic results of both DOTS and APOPO (lab confirmation, when applicable) wherein APOPO status (results) overrides DOTS. For example, if ID_BL_DOTS = 1, but ID_BL_APOPO = anything other than 1, then STATUS_DEFINITIVE = ID_BL_APOPO. </a:t>
                      </a:r>
                      <a:r>
                        <a:rPr lang="en-CA" sz="1000" b="1" i="1" u="none" strike="noStrike">
                          <a:solidFill>
                            <a:srgbClr val="000000"/>
                          </a:solidFill>
                          <a:effectLst/>
                          <a:latin typeface="Calibri" panose="020F0502020204030204" pitchFamily="34" charset="0"/>
                        </a:rPr>
                        <a:t>NOTE: it likely wouldn't hurt to confirm this logic as a point of internal data validity check.</a:t>
                      </a:r>
                      <a:endParaRPr lang="en-CA" sz="1000" b="0" i="0" u="none" strike="noStrike">
                        <a:solidFill>
                          <a:srgbClr val="000000"/>
                        </a:solidFill>
                        <a:effectLst/>
                        <a:latin typeface="Calibri" panose="020F0502020204030204" pitchFamily="34" charset="0"/>
                      </a:endParaRP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309568"/>
                  </a:ext>
                </a:extLst>
              </a:tr>
              <a:tr h="294268">
                <a:tc>
                  <a:txBody>
                    <a:bodyPr/>
                    <a:lstStyle/>
                    <a:p>
                      <a:pPr algn="ctr" fontAlgn="b"/>
                      <a:r>
                        <a:rPr lang="en-CA" sz="1000" b="0" i="0" u="none" strike="noStrike">
                          <a:solidFill>
                            <a:srgbClr val="000000"/>
                          </a:solidFill>
                          <a:effectLst/>
                          <a:latin typeface="Calibri" panose="020F0502020204030204" pitchFamily="34" charset="0"/>
                        </a:rPr>
                        <a:t>STATUS_KNOWNPOS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A sample found to be TB-positive from the DOTS clinic. We include these samples within the evaluation session as controls (a sort of internal calibration to ensure the rat is performing accurately) and maintain rat motivation for the task. If the rat correctly indicates these samples (HIT = TRUE), they are rewarded with food.</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628169"/>
                  </a:ext>
                </a:extLst>
              </a:tr>
              <a:tr h="1007139">
                <a:tc>
                  <a:txBody>
                    <a:bodyPr/>
                    <a:lstStyle/>
                    <a:p>
                      <a:pPr algn="ctr" fontAlgn="b"/>
                      <a:r>
                        <a:rPr lang="en-CA" sz="1000" b="0" i="0" u="none" strike="noStrike">
                          <a:solidFill>
                            <a:srgbClr val="000000"/>
                          </a:solidFill>
                          <a:effectLst/>
                          <a:latin typeface="Calibri" panose="020F0502020204030204" pitchFamily="34" charset="0"/>
                        </a:rPr>
                        <a:t>STATUS_BLINDPOS</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A sample found to be TB-positive from the DOTS clinic but which is coded as TB-negative during the evaluation session. Blind samples ensure that rat behavior is driven by the smell of the sample and not inadvertent cueing from the handler. They also teach that rat that they will occassionally encounter TB-positive samples that are not rewarded with food. This "partial schedule of reinforcement" encourages the rat to continue working when/if they correctly indicate a TB-positive sample that the DOTS clinic missed (the very samples we want our rats to indicate/find). Because we do not know if these samples are indeed positive until after the rats have finished evaluating them (and we take them into our laboratory for confirmation), we cannot reward the rat for indicating the sample during the evaluation session. Rewarding rats for indicating actual negative samples would destroy scent detection training and undoubtedly increase false alarms to reduce specificity and efficiency.</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468341"/>
                  </a:ext>
                </a:extLst>
              </a:tr>
              <a:tr h="1294890">
                <a:tc>
                  <a:txBody>
                    <a:bodyPr/>
                    <a:lstStyle/>
                    <a:p>
                      <a:pPr algn="ctr" fontAlgn="b"/>
                      <a:r>
                        <a:rPr lang="en-CA" sz="1000" b="0" i="0" u="none" strike="noStrike">
                          <a:solidFill>
                            <a:srgbClr val="000000"/>
                          </a:solidFill>
                          <a:effectLst/>
                          <a:latin typeface="Calibri" panose="020F0502020204030204" pitchFamily="34" charset="0"/>
                        </a:rPr>
                        <a:t>HIT</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CA" sz="1000" b="0" i="0" u="none" strike="noStrike">
                          <a:solidFill>
                            <a:srgbClr val="000000"/>
                          </a:solidFill>
                          <a:effectLst/>
                          <a:latin typeface="Calibri" panose="020F0502020204030204" pitchFamily="34" charset="0"/>
                        </a:rPr>
                        <a:t>Defined as a continuous sniff (nose insertion into cage hole containing the sample) equal to or exceeding approximately 3-s (as estimated by the rat handler). TRUE means the rat "indicated" the sample (held its nose in the hole for at least 3-s). FALSE means the rat rejected the sample (did not hold its nose for at least 3-s).</a:t>
                      </a:r>
                      <a:br>
                        <a:rPr lang="en-CA" sz="1000" b="0" i="0" u="none" strike="noStrike">
                          <a:solidFill>
                            <a:srgbClr val="000000"/>
                          </a:solidFill>
                          <a:effectLst/>
                          <a:latin typeface="Calibri" panose="020F0502020204030204" pitchFamily="34" charset="0"/>
                        </a:rPr>
                      </a:br>
                      <a:r>
                        <a:rPr lang="en-CA" sz="1000" b="0" i="0" u="none" strike="noStrike">
                          <a:solidFill>
                            <a:srgbClr val="000000"/>
                          </a:solidFill>
                          <a:effectLst/>
                          <a:latin typeface="Calibri" panose="020F0502020204030204" pitchFamily="34" charset="0"/>
                        </a:rPr>
                        <a:t>For reference:</a:t>
                      </a:r>
                      <a:br>
                        <a:rPr lang="en-CA" sz="1000" b="0" i="0" u="none" strike="noStrike">
                          <a:solidFill>
                            <a:srgbClr val="000000"/>
                          </a:solidFill>
                          <a:effectLst/>
                          <a:latin typeface="Calibri" panose="020F0502020204030204" pitchFamily="34" charset="0"/>
                        </a:rPr>
                      </a:br>
                      <a:r>
                        <a:rPr lang="en-CA" sz="1000" b="0" i="0" u="none" strike="noStrike">
                          <a:solidFill>
                            <a:srgbClr val="000000"/>
                          </a:solidFill>
                          <a:effectLst/>
                          <a:latin typeface="Calibri" panose="020F0502020204030204" pitchFamily="34" charset="0"/>
                        </a:rPr>
                        <a:t>If STATUS_KNOWNPOS= TRUE, and HIT=TRUE, the rat receives food reward. </a:t>
                      </a:r>
                      <a:br>
                        <a:rPr lang="en-CA" sz="1000" b="0" i="0" u="none" strike="noStrike">
                          <a:solidFill>
                            <a:srgbClr val="000000"/>
                          </a:solidFill>
                          <a:effectLst/>
                          <a:latin typeface="Calibri" panose="020F0502020204030204" pitchFamily="34" charset="0"/>
                        </a:rPr>
                      </a:br>
                      <a:r>
                        <a:rPr lang="en-CA" sz="1000" b="0" i="0" u="none" strike="noStrike">
                          <a:solidFill>
                            <a:srgbClr val="000000"/>
                          </a:solidFill>
                          <a:effectLst/>
                          <a:latin typeface="Calibri" panose="020F0502020204030204" pitchFamily="34" charset="0"/>
                        </a:rPr>
                        <a:t>If STATUS_KNOWNPOS= TRUE, and HIT=FALSE, this is considered a "miss".</a:t>
                      </a:r>
                      <a:br>
                        <a:rPr lang="en-CA" sz="1000" b="0" i="0" u="none" strike="noStrike">
                          <a:solidFill>
                            <a:srgbClr val="000000"/>
                          </a:solidFill>
                          <a:effectLst/>
                          <a:latin typeface="Calibri" panose="020F0502020204030204" pitchFamily="34" charset="0"/>
                        </a:rPr>
                      </a:br>
                      <a:r>
                        <a:rPr lang="en-CA" sz="1000" b="0" i="0" u="none" strike="noStrike">
                          <a:solidFill>
                            <a:srgbClr val="000000"/>
                          </a:solidFill>
                          <a:effectLst/>
                          <a:latin typeface="Calibri" panose="020F0502020204030204" pitchFamily="34" charset="0"/>
                        </a:rPr>
                        <a:t>If STATUS_KNOWNPOS= FALSE, but HIT=TRUE, this sample is considered "suspect" and subjected to APOPO lab confirmation, This sample should have a corresponding ID_BL_APOPO status (other than blank) provided. IF ID_BL_APOPO = 1, the rat's HIT is considered a "false alarm".</a:t>
                      </a:r>
                      <a:br>
                        <a:rPr lang="en-CA" sz="1000" b="0" i="0" u="none" strike="noStrike">
                          <a:solidFill>
                            <a:srgbClr val="000000"/>
                          </a:solidFill>
                          <a:effectLst/>
                          <a:latin typeface="Calibri" panose="020F0502020204030204" pitchFamily="34" charset="0"/>
                        </a:rPr>
                      </a:br>
                      <a:r>
                        <a:rPr lang="en-CA" sz="1000" b="0" i="0" u="none" strike="noStrike">
                          <a:solidFill>
                            <a:srgbClr val="000000"/>
                          </a:solidFill>
                          <a:effectLst/>
                          <a:latin typeface="Calibri" panose="020F0502020204030204" pitchFamily="34" charset="0"/>
                        </a:rPr>
                        <a:t>IF STATUS_KNOWNPOS=FALSE, and HIT=FALSE, AND STATUS_BLINDPOS = FALSE, AND ID_BL_APOPO (and/or STATUS_DEFINITIVE) = blank, this is considered a "correct rejection".</a:t>
                      </a:r>
                    </a:p>
                  </a:txBody>
                  <a:tcPr marL="4302" marR="4302" marT="4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916134"/>
                  </a:ext>
                </a:extLst>
              </a:tr>
            </a:tbl>
          </a:graphicData>
        </a:graphic>
      </p:graphicFrame>
      <p:sp>
        <p:nvSpPr>
          <p:cNvPr id="5" name="Google Shape;185;p29">
            <a:extLst>
              <a:ext uri="{FF2B5EF4-FFF2-40B4-BE49-F238E27FC236}">
                <a16:creationId xmlns:a16="http://schemas.microsoft.com/office/drawing/2014/main" id="{7B7811A0-ECD0-2E4F-81CF-F39A43ED7B8E}"/>
              </a:ext>
            </a:extLst>
          </p:cNvPr>
          <p:cNvSpPr txBox="1">
            <a:spLocks/>
          </p:cNvSpPr>
          <p:nvPr/>
        </p:nvSpPr>
        <p:spPr>
          <a:xfrm>
            <a:off x="622661" y="-53061"/>
            <a:ext cx="4210595"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Full Table Schema</a:t>
            </a:r>
          </a:p>
        </p:txBody>
      </p:sp>
    </p:spTree>
    <p:extLst>
      <p:ext uri="{BB962C8B-B14F-4D97-AF65-F5344CB8AC3E}">
        <p14:creationId xmlns:p14="http://schemas.microsoft.com/office/powerpoint/2010/main" val="241260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1DAA3CF-2203-4F44-8B48-FEF8B0734BD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2262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9" name="Online Media 78" descr="APOPO - 20 Years of Saving Lives">
            <a:hlinkClick r:id="" action="ppaction://media"/>
            <a:extLst>
              <a:ext uri="{FF2B5EF4-FFF2-40B4-BE49-F238E27FC236}">
                <a16:creationId xmlns:a16="http://schemas.microsoft.com/office/drawing/2014/main" id="{2CB8BB73-79DA-1146-89FB-973A757D6138}"/>
              </a:ext>
            </a:extLst>
          </p:cNvPr>
          <p:cNvPicPr>
            <a:picLocks noRot="1" noChangeAspect="1"/>
          </p:cNvPicPr>
          <p:nvPr>
            <a:videoFile r:link="rId1"/>
          </p:nvPr>
        </p:nvPicPr>
        <p:blipFill>
          <a:blip r:embed="rId6"/>
          <a:stretch>
            <a:fillRect/>
          </a:stretch>
        </p:blipFill>
        <p:spPr>
          <a:xfrm>
            <a:off x="195818" y="2309058"/>
            <a:ext cx="6847233" cy="3868687"/>
          </a:xfrm>
          <a:prstGeom prst="rect">
            <a:avLst/>
          </a:prstGeom>
        </p:spPr>
      </p:pic>
      <p:sp>
        <p:nvSpPr>
          <p:cNvPr id="24" name="Google Shape;180;p29">
            <a:extLst>
              <a:ext uri="{FF2B5EF4-FFF2-40B4-BE49-F238E27FC236}">
                <a16:creationId xmlns:a16="http://schemas.microsoft.com/office/drawing/2014/main" id="{E0D7F9D5-564A-2449-B986-5F0AAC493774}"/>
              </a:ext>
            </a:extLst>
          </p:cNvPr>
          <p:cNvSpPr txBox="1">
            <a:spLocks/>
          </p:cNvSpPr>
          <p:nvPr/>
        </p:nvSpPr>
        <p:spPr>
          <a:xfrm>
            <a:off x="7236259" y="1879593"/>
            <a:ext cx="4796766" cy="4284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buNone/>
            </a:pPr>
            <a:r>
              <a:rPr lang="en-CA" sz="2400">
                <a:solidFill>
                  <a:schemeClr val="bg1"/>
                </a:solidFill>
              </a:rPr>
              <a:t>APOPO is is based at the Sokoine University of Agriculture in Tanzania, but operates in Cambodia, Zimbabwe, Angola, Mozambique and Ethiopia</a:t>
            </a:r>
          </a:p>
        </p:txBody>
      </p:sp>
      <p:cxnSp>
        <p:nvCxnSpPr>
          <p:cNvPr id="31" name="Google Shape;187;p29">
            <a:extLst>
              <a:ext uri="{FF2B5EF4-FFF2-40B4-BE49-F238E27FC236}">
                <a16:creationId xmlns:a16="http://schemas.microsoft.com/office/drawing/2014/main" id="{81CD3FAC-F927-5E4A-B911-B15997E37838}"/>
              </a:ext>
            </a:extLst>
          </p:cNvPr>
          <p:cNvCxnSpPr>
            <a:cxnSpLocks/>
          </p:cNvCxnSpPr>
          <p:nvPr/>
        </p:nvCxnSpPr>
        <p:spPr>
          <a:xfrm>
            <a:off x="7550967" y="2309058"/>
            <a:ext cx="0" cy="4284000"/>
          </a:xfrm>
          <a:prstGeom prst="straightConnector1">
            <a:avLst/>
          </a:prstGeom>
          <a:noFill/>
          <a:ln w="9525" cap="flat" cmpd="sng">
            <a:solidFill>
              <a:schemeClr val="bg1"/>
            </a:solidFill>
            <a:prstDash val="solid"/>
            <a:round/>
            <a:headEnd type="none" w="med" len="med"/>
            <a:tailEnd type="none" w="med" len="med"/>
          </a:ln>
        </p:spPr>
      </p:cxnSp>
      <p:pic>
        <p:nvPicPr>
          <p:cNvPr id="82" name="Picture 2" descr="Logo&#10;&#10;Description automatically generated">
            <a:extLst>
              <a:ext uri="{FF2B5EF4-FFF2-40B4-BE49-F238E27FC236}">
                <a16:creationId xmlns:a16="http://schemas.microsoft.com/office/drawing/2014/main" id="{4E1C7EED-F7F3-9949-AA89-D906553F8B6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25510" y="-207993"/>
            <a:ext cx="4881748" cy="1623181"/>
          </a:xfrm>
          <a:prstGeom prst="rect">
            <a:avLst/>
          </a:prstGeom>
          <a:noFill/>
          <a:extLst>
            <a:ext uri="{909E8E84-426E-40DD-AFC4-6F175D3DCCD1}">
              <a14:hiddenFill xmlns:a14="http://schemas.microsoft.com/office/drawing/2010/main">
                <a:solidFill>
                  <a:srgbClr val="FFFFFF"/>
                </a:solidFill>
              </a14:hiddenFill>
            </a:ext>
          </a:extLst>
        </p:spPr>
      </p:pic>
      <p:sp>
        <p:nvSpPr>
          <p:cNvPr id="81" name="Slide Number Placeholder 80">
            <a:extLst>
              <a:ext uri="{FF2B5EF4-FFF2-40B4-BE49-F238E27FC236}">
                <a16:creationId xmlns:a16="http://schemas.microsoft.com/office/drawing/2014/main" id="{21F7E9CB-15B9-5D44-8403-3C1B34F33FE9}"/>
              </a:ext>
            </a:extLst>
          </p:cNvPr>
          <p:cNvSpPr>
            <a:spLocks noGrp="1"/>
          </p:cNvSpPr>
          <p:nvPr>
            <p:ph type="sldNum" sz="quarter" idx="12"/>
          </p:nvPr>
        </p:nvSpPr>
        <p:spPr/>
        <p:txBody>
          <a:bodyPr/>
          <a:lstStyle/>
          <a:p>
            <a:fld id="{1CF2D47E-0AF1-4C27-801F-64E3E5BF7F72}" type="slidenum">
              <a:rPr lang="en-US" smtClean="0"/>
              <a:t>5</a:t>
            </a:fld>
            <a:endParaRPr lang="en-US"/>
          </a:p>
        </p:txBody>
      </p:sp>
    </p:spTree>
    <p:extLst>
      <p:ext uri="{BB962C8B-B14F-4D97-AF65-F5344CB8AC3E}">
        <p14:creationId xmlns:p14="http://schemas.microsoft.com/office/powerpoint/2010/main" val="259172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9"/>
                </p:tgtEl>
              </p:cMediaNode>
            </p:video>
            <p:seq concurrent="1" nextAc="seek">
              <p:cTn id="8" restart="whenNotActive" fill="hold" evtFilter="cancelBubble" nodeType="interactiveSeq">
                <p:stCondLst>
                  <p:cond evt="onClick" delay="0">
                    <p:tgtEl>
                      <p:spTgt spid="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9"/>
                                        </p:tgtEl>
                                      </p:cBhvr>
                                    </p:cmd>
                                  </p:childTnLst>
                                </p:cTn>
                              </p:par>
                            </p:childTnLst>
                          </p:cTn>
                        </p:par>
                      </p:childTnLst>
                    </p:cTn>
                  </p:par>
                </p:childTnLst>
              </p:cTn>
              <p:nextCondLst>
                <p:cond evt="onClick" delay="0">
                  <p:tgtEl>
                    <p:spTgt spid="7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F6FCA788-C553-1E46-88D3-0EC7B26DC4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6991" r="15458"/>
          <a:stretch/>
        </p:blipFill>
        <p:spPr bwMode="auto">
          <a:xfrm>
            <a:off x="6278897" y="-1029"/>
            <a:ext cx="5913104" cy="684972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82;p29">
            <a:extLst>
              <a:ext uri="{FF2B5EF4-FFF2-40B4-BE49-F238E27FC236}">
                <a16:creationId xmlns:a16="http://schemas.microsoft.com/office/drawing/2014/main" id="{FCBECA3A-6210-2543-9595-D47AED5640A9}"/>
              </a:ext>
            </a:extLst>
          </p:cNvPr>
          <p:cNvSpPr txBox="1">
            <a:spLocks/>
          </p:cNvSpPr>
          <p:nvPr/>
        </p:nvSpPr>
        <p:spPr>
          <a:xfrm>
            <a:off x="551345" y="1032320"/>
            <a:ext cx="5359747" cy="501520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CA" sz="1800"/>
              <a:t>African giant pouched rats</a:t>
            </a:r>
          </a:p>
          <a:p>
            <a:pPr>
              <a:spcBef>
                <a:spcPts val="600"/>
              </a:spcBef>
            </a:pPr>
            <a:endParaRPr lang="en-CA" sz="1800"/>
          </a:p>
          <a:p>
            <a:pPr>
              <a:spcBef>
                <a:spcPts val="600"/>
              </a:spcBef>
            </a:pPr>
            <a:r>
              <a:rPr lang="en-CA" sz="1800"/>
              <a:t>The rats are highly intelligent, have a highly developed sense of smell, light, and cheap to maintain.</a:t>
            </a:r>
          </a:p>
          <a:p>
            <a:pPr>
              <a:spcBef>
                <a:spcPts val="600"/>
              </a:spcBef>
            </a:pPr>
            <a:endParaRPr lang="en-CA" sz="1800"/>
          </a:p>
          <a:p>
            <a:pPr>
              <a:spcBef>
                <a:spcPts val="600"/>
              </a:spcBef>
            </a:pPr>
            <a:r>
              <a:rPr lang="en-CA" sz="2400"/>
              <a:t>Tuberculosis Progress (1997-2020):</a:t>
            </a:r>
          </a:p>
          <a:p>
            <a:pPr lvl="1">
              <a:spcBef>
                <a:spcPts val="600"/>
              </a:spcBef>
            </a:pPr>
            <a:r>
              <a:rPr lang="en-CA" sz="2800" b="1">
                <a:solidFill>
                  <a:srgbClr val="F48E20"/>
                </a:solidFill>
                <a:highlight>
                  <a:srgbClr val="000000"/>
                </a:highlight>
              </a:rPr>
              <a:t> 718,730 </a:t>
            </a:r>
            <a:r>
              <a:rPr lang="en-CA" sz="2800" b="1"/>
              <a:t> TB samples </a:t>
            </a:r>
            <a:r>
              <a:rPr lang="en-CA" sz="2800"/>
              <a:t>screened</a:t>
            </a:r>
          </a:p>
          <a:p>
            <a:pPr lvl="1">
              <a:spcBef>
                <a:spcPts val="600"/>
              </a:spcBef>
            </a:pPr>
            <a:r>
              <a:rPr lang="en-CA" sz="2800" b="1">
                <a:solidFill>
                  <a:srgbClr val="F48E20"/>
                </a:solidFill>
                <a:highlight>
                  <a:srgbClr val="000000"/>
                </a:highlight>
              </a:rPr>
              <a:t> 169,020 </a:t>
            </a:r>
            <a:r>
              <a:rPr lang="en-CA" sz="2800" b="1"/>
              <a:t> potential infections </a:t>
            </a:r>
            <a:r>
              <a:rPr lang="en-CA" sz="2800"/>
              <a:t>halted</a:t>
            </a:r>
          </a:p>
        </p:txBody>
      </p:sp>
      <p:sp>
        <p:nvSpPr>
          <p:cNvPr id="3" name="Google Shape;181;p29">
            <a:extLst>
              <a:ext uri="{FF2B5EF4-FFF2-40B4-BE49-F238E27FC236}">
                <a16:creationId xmlns:a16="http://schemas.microsoft.com/office/drawing/2014/main" id="{7C04BE48-FEA8-FF4B-AF47-D85F6E22A266}"/>
              </a:ext>
            </a:extLst>
          </p:cNvPr>
          <p:cNvSpPr txBox="1">
            <a:spLocks/>
          </p:cNvSpPr>
          <p:nvPr/>
        </p:nvSpPr>
        <p:spPr>
          <a:xfrm>
            <a:off x="625081" y="463745"/>
            <a:ext cx="3133994"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000" err="1"/>
              <a:t>HeroRATS</a:t>
            </a:r>
            <a:endParaRPr lang="en-CA" sz="2000"/>
          </a:p>
        </p:txBody>
      </p:sp>
      <p:grpSp>
        <p:nvGrpSpPr>
          <p:cNvPr id="4" name="Google Shape;5302;p55">
            <a:extLst>
              <a:ext uri="{FF2B5EF4-FFF2-40B4-BE49-F238E27FC236}">
                <a16:creationId xmlns:a16="http://schemas.microsoft.com/office/drawing/2014/main" id="{BA31E6ED-05B4-B849-9BF9-611489502C30}"/>
              </a:ext>
            </a:extLst>
          </p:cNvPr>
          <p:cNvGrpSpPr/>
          <p:nvPr/>
        </p:nvGrpSpPr>
        <p:grpSpPr>
          <a:xfrm>
            <a:off x="159267" y="568244"/>
            <a:ext cx="392079" cy="350353"/>
            <a:chOff x="3040603" y="4130360"/>
            <a:chExt cx="392079" cy="350353"/>
          </a:xfrm>
          <a:solidFill>
            <a:srgbClr val="F48E20"/>
          </a:solidFill>
        </p:grpSpPr>
        <p:sp>
          <p:nvSpPr>
            <p:cNvPr id="5" name="Google Shape;5303;p55">
              <a:extLst>
                <a:ext uri="{FF2B5EF4-FFF2-40B4-BE49-F238E27FC236}">
                  <a16:creationId xmlns:a16="http://schemas.microsoft.com/office/drawing/2014/main" id="{07605AB2-02D9-BE42-B9AA-F628092091F3}"/>
                </a:ext>
              </a:extLst>
            </p:cNvPr>
            <p:cNvSpPr/>
            <p:nvPr/>
          </p:nvSpPr>
          <p:spPr>
            <a:xfrm>
              <a:off x="3081059" y="4144523"/>
              <a:ext cx="62780" cy="66241"/>
            </a:xfrm>
            <a:custGeom>
              <a:avLst/>
              <a:gdLst/>
              <a:ahLst/>
              <a:cxnLst/>
              <a:rect l="l" t="t" r="r" b="b"/>
              <a:pathLst>
                <a:path w="1977" h="2086" extrusionOk="0">
                  <a:moveTo>
                    <a:pt x="857" y="348"/>
                  </a:moveTo>
                  <a:cubicBezTo>
                    <a:pt x="1048" y="348"/>
                    <a:pt x="1250" y="467"/>
                    <a:pt x="1381" y="669"/>
                  </a:cubicBezTo>
                  <a:cubicBezTo>
                    <a:pt x="1524" y="931"/>
                    <a:pt x="1607" y="1264"/>
                    <a:pt x="1548" y="1491"/>
                  </a:cubicBezTo>
                  <a:cubicBezTo>
                    <a:pt x="1524" y="1550"/>
                    <a:pt x="1500" y="1645"/>
                    <a:pt x="1429" y="1681"/>
                  </a:cubicBezTo>
                  <a:cubicBezTo>
                    <a:pt x="1393" y="1705"/>
                    <a:pt x="1345" y="1717"/>
                    <a:pt x="1310" y="1717"/>
                  </a:cubicBezTo>
                  <a:cubicBezTo>
                    <a:pt x="1072" y="1717"/>
                    <a:pt x="714" y="1491"/>
                    <a:pt x="512" y="1193"/>
                  </a:cubicBezTo>
                  <a:cubicBezTo>
                    <a:pt x="417" y="1026"/>
                    <a:pt x="369" y="848"/>
                    <a:pt x="417" y="705"/>
                  </a:cubicBezTo>
                  <a:cubicBezTo>
                    <a:pt x="441" y="586"/>
                    <a:pt x="512" y="479"/>
                    <a:pt x="619" y="419"/>
                  </a:cubicBezTo>
                  <a:cubicBezTo>
                    <a:pt x="691" y="371"/>
                    <a:pt x="786" y="348"/>
                    <a:pt x="857" y="348"/>
                  </a:cubicBezTo>
                  <a:close/>
                  <a:moveTo>
                    <a:pt x="862" y="0"/>
                  </a:moveTo>
                  <a:cubicBezTo>
                    <a:pt x="713" y="0"/>
                    <a:pt x="565" y="40"/>
                    <a:pt x="429" y="121"/>
                  </a:cubicBezTo>
                  <a:cubicBezTo>
                    <a:pt x="238" y="240"/>
                    <a:pt x="119" y="419"/>
                    <a:pt x="60" y="633"/>
                  </a:cubicBezTo>
                  <a:cubicBezTo>
                    <a:pt x="0" y="883"/>
                    <a:pt x="60" y="1145"/>
                    <a:pt x="202" y="1407"/>
                  </a:cubicBezTo>
                  <a:cubicBezTo>
                    <a:pt x="357" y="1622"/>
                    <a:pt x="572" y="1836"/>
                    <a:pt x="834" y="1967"/>
                  </a:cubicBezTo>
                  <a:cubicBezTo>
                    <a:pt x="988" y="2062"/>
                    <a:pt x="1155" y="2086"/>
                    <a:pt x="1286" y="2086"/>
                  </a:cubicBezTo>
                  <a:cubicBezTo>
                    <a:pt x="1405" y="2086"/>
                    <a:pt x="1512" y="2050"/>
                    <a:pt x="1607" y="1991"/>
                  </a:cubicBezTo>
                  <a:cubicBezTo>
                    <a:pt x="1738" y="1907"/>
                    <a:pt x="1846" y="1776"/>
                    <a:pt x="1881" y="1574"/>
                  </a:cubicBezTo>
                  <a:cubicBezTo>
                    <a:pt x="1977" y="1252"/>
                    <a:pt x="1881" y="824"/>
                    <a:pt x="1679" y="490"/>
                  </a:cubicBezTo>
                  <a:cubicBezTo>
                    <a:pt x="1478" y="170"/>
                    <a:pt x="1170" y="0"/>
                    <a:pt x="8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04;p55">
              <a:extLst>
                <a:ext uri="{FF2B5EF4-FFF2-40B4-BE49-F238E27FC236}">
                  <a16:creationId xmlns:a16="http://schemas.microsoft.com/office/drawing/2014/main" id="{4C11FCB5-1482-BE4E-B0E6-4BB424FED314}"/>
                </a:ext>
              </a:extLst>
            </p:cNvPr>
            <p:cNvSpPr/>
            <p:nvPr/>
          </p:nvSpPr>
          <p:spPr>
            <a:xfrm>
              <a:off x="3040603" y="4192981"/>
              <a:ext cx="58620" cy="55222"/>
            </a:xfrm>
            <a:custGeom>
              <a:avLst/>
              <a:gdLst/>
              <a:ahLst/>
              <a:cxnLst/>
              <a:rect l="l" t="t" r="r" b="b"/>
              <a:pathLst>
                <a:path w="1846" h="1739" extrusionOk="0">
                  <a:moveTo>
                    <a:pt x="750" y="369"/>
                  </a:moveTo>
                  <a:cubicBezTo>
                    <a:pt x="869" y="369"/>
                    <a:pt x="1000" y="429"/>
                    <a:pt x="1119" y="536"/>
                  </a:cubicBezTo>
                  <a:cubicBezTo>
                    <a:pt x="1357" y="727"/>
                    <a:pt x="1548" y="1155"/>
                    <a:pt x="1417" y="1310"/>
                  </a:cubicBezTo>
                  <a:cubicBezTo>
                    <a:pt x="1387" y="1347"/>
                    <a:pt x="1325" y="1366"/>
                    <a:pt x="1247" y="1366"/>
                  </a:cubicBezTo>
                  <a:cubicBezTo>
                    <a:pt x="1201" y="1366"/>
                    <a:pt x="1149" y="1359"/>
                    <a:pt x="1095" y="1346"/>
                  </a:cubicBezTo>
                  <a:cubicBezTo>
                    <a:pt x="905" y="1322"/>
                    <a:pt x="738" y="1227"/>
                    <a:pt x="595" y="1108"/>
                  </a:cubicBezTo>
                  <a:cubicBezTo>
                    <a:pt x="476" y="1000"/>
                    <a:pt x="405" y="893"/>
                    <a:pt x="393" y="774"/>
                  </a:cubicBezTo>
                  <a:cubicBezTo>
                    <a:pt x="381" y="667"/>
                    <a:pt x="405" y="560"/>
                    <a:pt x="476" y="488"/>
                  </a:cubicBezTo>
                  <a:cubicBezTo>
                    <a:pt x="560" y="417"/>
                    <a:pt x="643" y="369"/>
                    <a:pt x="750" y="369"/>
                  </a:cubicBezTo>
                  <a:close/>
                  <a:moveTo>
                    <a:pt x="753" y="0"/>
                  </a:moveTo>
                  <a:cubicBezTo>
                    <a:pt x="548" y="0"/>
                    <a:pt x="351" y="84"/>
                    <a:pt x="203" y="250"/>
                  </a:cubicBezTo>
                  <a:cubicBezTo>
                    <a:pt x="60" y="417"/>
                    <a:pt x="0" y="608"/>
                    <a:pt x="36" y="834"/>
                  </a:cubicBezTo>
                  <a:cubicBezTo>
                    <a:pt x="60" y="1036"/>
                    <a:pt x="179" y="1227"/>
                    <a:pt x="357" y="1393"/>
                  </a:cubicBezTo>
                  <a:cubicBezTo>
                    <a:pt x="536" y="1536"/>
                    <a:pt x="774" y="1655"/>
                    <a:pt x="1012" y="1727"/>
                  </a:cubicBezTo>
                  <a:cubicBezTo>
                    <a:pt x="1095" y="1739"/>
                    <a:pt x="1155" y="1739"/>
                    <a:pt x="1226" y="1739"/>
                  </a:cubicBezTo>
                  <a:cubicBezTo>
                    <a:pt x="1417" y="1739"/>
                    <a:pt x="1584" y="1679"/>
                    <a:pt x="1691" y="1560"/>
                  </a:cubicBezTo>
                  <a:cubicBezTo>
                    <a:pt x="1834" y="1381"/>
                    <a:pt x="1846" y="1143"/>
                    <a:pt x="1762" y="858"/>
                  </a:cubicBezTo>
                  <a:cubicBezTo>
                    <a:pt x="1691" y="631"/>
                    <a:pt x="1536" y="393"/>
                    <a:pt x="1357" y="250"/>
                  </a:cubicBezTo>
                  <a:cubicBezTo>
                    <a:pt x="1173" y="84"/>
                    <a:pt x="959" y="0"/>
                    <a:pt x="7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05;p55">
              <a:extLst>
                <a:ext uri="{FF2B5EF4-FFF2-40B4-BE49-F238E27FC236}">
                  <a16:creationId xmlns:a16="http://schemas.microsoft.com/office/drawing/2014/main" id="{3A7B2372-8706-DB4B-83A5-5E4E341F2C15}"/>
                </a:ext>
              </a:extLst>
            </p:cNvPr>
            <p:cNvSpPr/>
            <p:nvPr/>
          </p:nvSpPr>
          <p:spPr>
            <a:xfrm>
              <a:off x="3147967" y="4130360"/>
              <a:ext cx="55984" cy="69067"/>
            </a:xfrm>
            <a:custGeom>
              <a:avLst/>
              <a:gdLst/>
              <a:ahLst/>
              <a:cxnLst/>
              <a:rect l="l" t="t" r="r" b="b"/>
              <a:pathLst>
                <a:path w="1763" h="2175" extrusionOk="0">
                  <a:moveTo>
                    <a:pt x="899" y="0"/>
                  </a:moveTo>
                  <a:cubicBezTo>
                    <a:pt x="581" y="0"/>
                    <a:pt x="279" y="177"/>
                    <a:pt x="120" y="496"/>
                  </a:cubicBezTo>
                  <a:cubicBezTo>
                    <a:pt x="72" y="579"/>
                    <a:pt x="108" y="686"/>
                    <a:pt x="191" y="734"/>
                  </a:cubicBezTo>
                  <a:cubicBezTo>
                    <a:pt x="220" y="749"/>
                    <a:pt x="249" y="755"/>
                    <a:pt x="277" y="755"/>
                  </a:cubicBezTo>
                  <a:cubicBezTo>
                    <a:pt x="340" y="755"/>
                    <a:pt x="396" y="720"/>
                    <a:pt x="429" y="663"/>
                  </a:cubicBezTo>
                  <a:cubicBezTo>
                    <a:pt x="524" y="474"/>
                    <a:pt x="701" y="359"/>
                    <a:pt x="881" y="359"/>
                  </a:cubicBezTo>
                  <a:cubicBezTo>
                    <a:pt x="905" y="359"/>
                    <a:pt x="929" y="361"/>
                    <a:pt x="953" y="365"/>
                  </a:cubicBezTo>
                  <a:cubicBezTo>
                    <a:pt x="1072" y="377"/>
                    <a:pt x="1179" y="436"/>
                    <a:pt x="1251" y="544"/>
                  </a:cubicBezTo>
                  <a:cubicBezTo>
                    <a:pt x="1346" y="675"/>
                    <a:pt x="1382" y="841"/>
                    <a:pt x="1358" y="1032"/>
                  </a:cubicBezTo>
                  <a:cubicBezTo>
                    <a:pt x="1301" y="1432"/>
                    <a:pt x="980" y="1832"/>
                    <a:pt x="744" y="1832"/>
                  </a:cubicBezTo>
                  <a:cubicBezTo>
                    <a:pt x="734" y="1832"/>
                    <a:pt x="724" y="1831"/>
                    <a:pt x="715" y="1829"/>
                  </a:cubicBezTo>
                  <a:cubicBezTo>
                    <a:pt x="548" y="1806"/>
                    <a:pt x="405" y="1556"/>
                    <a:pt x="358" y="1210"/>
                  </a:cubicBezTo>
                  <a:cubicBezTo>
                    <a:pt x="346" y="1103"/>
                    <a:pt x="251" y="1044"/>
                    <a:pt x="167" y="1044"/>
                  </a:cubicBezTo>
                  <a:cubicBezTo>
                    <a:pt x="60" y="1056"/>
                    <a:pt x="0" y="1151"/>
                    <a:pt x="0" y="1234"/>
                  </a:cubicBezTo>
                  <a:cubicBezTo>
                    <a:pt x="48" y="1663"/>
                    <a:pt x="274" y="2115"/>
                    <a:pt x="667" y="2175"/>
                  </a:cubicBezTo>
                  <a:lnTo>
                    <a:pt x="751" y="2175"/>
                  </a:lnTo>
                  <a:cubicBezTo>
                    <a:pt x="953" y="2175"/>
                    <a:pt x="1179" y="2056"/>
                    <a:pt x="1370" y="1818"/>
                  </a:cubicBezTo>
                  <a:cubicBezTo>
                    <a:pt x="1548" y="1603"/>
                    <a:pt x="1679" y="1329"/>
                    <a:pt x="1727" y="1056"/>
                  </a:cubicBezTo>
                  <a:cubicBezTo>
                    <a:pt x="1763" y="805"/>
                    <a:pt x="1703" y="544"/>
                    <a:pt x="1548" y="329"/>
                  </a:cubicBezTo>
                  <a:cubicBezTo>
                    <a:pt x="1417" y="151"/>
                    <a:pt x="1215" y="43"/>
                    <a:pt x="1013" y="8"/>
                  </a:cubicBezTo>
                  <a:cubicBezTo>
                    <a:pt x="974" y="3"/>
                    <a:pt x="936" y="0"/>
                    <a:pt x="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06;p55">
              <a:extLst>
                <a:ext uri="{FF2B5EF4-FFF2-40B4-BE49-F238E27FC236}">
                  <a16:creationId xmlns:a16="http://schemas.microsoft.com/office/drawing/2014/main" id="{A47D68DE-7A55-1A41-94E3-AD511E4186D6}"/>
                </a:ext>
              </a:extLst>
            </p:cNvPr>
            <p:cNvSpPr/>
            <p:nvPr/>
          </p:nvSpPr>
          <p:spPr>
            <a:xfrm>
              <a:off x="3205443" y="4158082"/>
              <a:ext cx="52586" cy="59890"/>
            </a:xfrm>
            <a:custGeom>
              <a:avLst/>
              <a:gdLst/>
              <a:ahLst/>
              <a:cxnLst/>
              <a:rect l="l" t="t" r="r" b="b"/>
              <a:pathLst>
                <a:path w="1656" h="1886" extrusionOk="0">
                  <a:moveTo>
                    <a:pt x="905" y="349"/>
                  </a:moveTo>
                  <a:cubicBezTo>
                    <a:pt x="941" y="349"/>
                    <a:pt x="1000" y="361"/>
                    <a:pt x="1048" y="385"/>
                  </a:cubicBezTo>
                  <a:cubicBezTo>
                    <a:pt x="1143" y="421"/>
                    <a:pt x="1215" y="516"/>
                    <a:pt x="1238" y="623"/>
                  </a:cubicBezTo>
                  <a:cubicBezTo>
                    <a:pt x="1286" y="742"/>
                    <a:pt x="1274" y="885"/>
                    <a:pt x="1203" y="1016"/>
                  </a:cubicBezTo>
                  <a:cubicBezTo>
                    <a:pt x="1077" y="1268"/>
                    <a:pt x="774" y="1530"/>
                    <a:pt x="582" y="1530"/>
                  </a:cubicBezTo>
                  <a:cubicBezTo>
                    <a:pt x="556" y="1530"/>
                    <a:pt x="533" y="1526"/>
                    <a:pt x="512" y="1516"/>
                  </a:cubicBezTo>
                  <a:cubicBezTo>
                    <a:pt x="334" y="1421"/>
                    <a:pt x="346" y="945"/>
                    <a:pt x="465" y="683"/>
                  </a:cubicBezTo>
                  <a:cubicBezTo>
                    <a:pt x="524" y="540"/>
                    <a:pt x="631" y="444"/>
                    <a:pt x="750" y="385"/>
                  </a:cubicBezTo>
                  <a:cubicBezTo>
                    <a:pt x="798" y="361"/>
                    <a:pt x="857" y="349"/>
                    <a:pt x="905" y="349"/>
                  </a:cubicBezTo>
                  <a:close/>
                  <a:moveTo>
                    <a:pt x="917" y="1"/>
                  </a:moveTo>
                  <a:cubicBezTo>
                    <a:pt x="816" y="1"/>
                    <a:pt x="715" y="22"/>
                    <a:pt x="619" y="63"/>
                  </a:cubicBezTo>
                  <a:cubicBezTo>
                    <a:pt x="429" y="159"/>
                    <a:pt x="262" y="325"/>
                    <a:pt x="155" y="528"/>
                  </a:cubicBezTo>
                  <a:cubicBezTo>
                    <a:pt x="48" y="742"/>
                    <a:pt x="0" y="1004"/>
                    <a:pt x="24" y="1242"/>
                  </a:cubicBezTo>
                  <a:cubicBezTo>
                    <a:pt x="48" y="1540"/>
                    <a:pt x="167" y="1742"/>
                    <a:pt x="357" y="1837"/>
                  </a:cubicBezTo>
                  <a:cubicBezTo>
                    <a:pt x="441" y="1873"/>
                    <a:pt x="512" y="1885"/>
                    <a:pt x="584" y="1885"/>
                  </a:cubicBezTo>
                  <a:cubicBezTo>
                    <a:pt x="953" y="1885"/>
                    <a:pt x="1358" y="1504"/>
                    <a:pt x="1524" y="1171"/>
                  </a:cubicBezTo>
                  <a:cubicBezTo>
                    <a:pt x="1631" y="956"/>
                    <a:pt x="1655" y="742"/>
                    <a:pt x="1596" y="528"/>
                  </a:cubicBezTo>
                  <a:cubicBezTo>
                    <a:pt x="1536" y="325"/>
                    <a:pt x="1405" y="159"/>
                    <a:pt x="1215" y="63"/>
                  </a:cubicBezTo>
                  <a:cubicBezTo>
                    <a:pt x="1119" y="22"/>
                    <a:pt x="1018" y="1"/>
                    <a:pt x="9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07;p55">
              <a:extLst>
                <a:ext uri="{FF2B5EF4-FFF2-40B4-BE49-F238E27FC236}">
                  <a16:creationId xmlns:a16="http://schemas.microsoft.com/office/drawing/2014/main" id="{07AF3F93-15B7-3E46-84C1-A23142769398}"/>
                </a:ext>
              </a:extLst>
            </p:cNvPr>
            <p:cNvSpPr/>
            <p:nvPr/>
          </p:nvSpPr>
          <p:spPr>
            <a:xfrm>
              <a:off x="3092777" y="4212002"/>
              <a:ext cx="144453" cy="102759"/>
            </a:xfrm>
            <a:custGeom>
              <a:avLst/>
              <a:gdLst/>
              <a:ahLst/>
              <a:cxnLst/>
              <a:rect l="l" t="t" r="r" b="b"/>
              <a:pathLst>
                <a:path w="4549" h="3236" extrusionOk="0">
                  <a:moveTo>
                    <a:pt x="2386" y="0"/>
                  </a:moveTo>
                  <a:cubicBezTo>
                    <a:pt x="2223" y="0"/>
                    <a:pt x="2061" y="17"/>
                    <a:pt x="1905" y="56"/>
                  </a:cubicBezTo>
                  <a:cubicBezTo>
                    <a:pt x="1334" y="175"/>
                    <a:pt x="834" y="485"/>
                    <a:pt x="476" y="949"/>
                  </a:cubicBezTo>
                  <a:cubicBezTo>
                    <a:pt x="131" y="1390"/>
                    <a:pt x="0" y="1914"/>
                    <a:pt x="84" y="2378"/>
                  </a:cubicBezTo>
                  <a:cubicBezTo>
                    <a:pt x="179" y="2830"/>
                    <a:pt x="488" y="3116"/>
                    <a:pt x="1000" y="3211"/>
                  </a:cubicBezTo>
                  <a:cubicBezTo>
                    <a:pt x="1119" y="3235"/>
                    <a:pt x="1262" y="3235"/>
                    <a:pt x="1417" y="3235"/>
                  </a:cubicBezTo>
                  <a:cubicBezTo>
                    <a:pt x="1715" y="3235"/>
                    <a:pt x="2084" y="3187"/>
                    <a:pt x="2524" y="3104"/>
                  </a:cubicBezTo>
                  <a:cubicBezTo>
                    <a:pt x="3203" y="2973"/>
                    <a:pt x="3679" y="2806"/>
                    <a:pt x="3989" y="2592"/>
                  </a:cubicBezTo>
                  <a:cubicBezTo>
                    <a:pt x="4394" y="2283"/>
                    <a:pt x="4548" y="1902"/>
                    <a:pt x="4465" y="1437"/>
                  </a:cubicBezTo>
                  <a:cubicBezTo>
                    <a:pt x="4394" y="1044"/>
                    <a:pt x="4132" y="687"/>
                    <a:pt x="3774" y="425"/>
                  </a:cubicBezTo>
                  <a:cubicBezTo>
                    <a:pt x="3746" y="401"/>
                    <a:pt x="3709" y="389"/>
                    <a:pt x="3672" y="389"/>
                  </a:cubicBezTo>
                  <a:cubicBezTo>
                    <a:pt x="3617" y="389"/>
                    <a:pt x="3560" y="416"/>
                    <a:pt x="3524" y="473"/>
                  </a:cubicBezTo>
                  <a:cubicBezTo>
                    <a:pt x="3465" y="544"/>
                    <a:pt x="3477" y="663"/>
                    <a:pt x="3572" y="723"/>
                  </a:cubicBezTo>
                  <a:cubicBezTo>
                    <a:pt x="3870" y="949"/>
                    <a:pt x="4060" y="1211"/>
                    <a:pt x="4120" y="1509"/>
                  </a:cubicBezTo>
                  <a:cubicBezTo>
                    <a:pt x="4179" y="1818"/>
                    <a:pt x="4072" y="2056"/>
                    <a:pt x="3774" y="2271"/>
                  </a:cubicBezTo>
                  <a:cubicBezTo>
                    <a:pt x="3501" y="2449"/>
                    <a:pt x="3084" y="2592"/>
                    <a:pt x="2453" y="2735"/>
                  </a:cubicBezTo>
                  <a:cubicBezTo>
                    <a:pt x="2024" y="2818"/>
                    <a:pt x="1679" y="2866"/>
                    <a:pt x="1417" y="2866"/>
                  </a:cubicBezTo>
                  <a:cubicBezTo>
                    <a:pt x="679" y="2866"/>
                    <a:pt x="500" y="2580"/>
                    <a:pt x="441" y="2283"/>
                  </a:cubicBezTo>
                  <a:cubicBezTo>
                    <a:pt x="298" y="1568"/>
                    <a:pt x="917" y="616"/>
                    <a:pt x="1977" y="390"/>
                  </a:cubicBezTo>
                  <a:cubicBezTo>
                    <a:pt x="2115" y="360"/>
                    <a:pt x="2254" y="344"/>
                    <a:pt x="2393" y="344"/>
                  </a:cubicBezTo>
                  <a:cubicBezTo>
                    <a:pt x="2587" y="344"/>
                    <a:pt x="2782" y="375"/>
                    <a:pt x="2977" y="437"/>
                  </a:cubicBezTo>
                  <a:cubicBezTo>
                    <a:pt x="2992" y="444"/>
                    <a:pt x="3008" y="447"/>
                    <a:pt x="3024" y="447"/>
                  </a:cubicBezTo>
                  <a:cubicBezTo>
                    <a:pt x="3097" y="447"/>
                    <a:pt x="3174" y="386"/>
                    <a:pt x="3203" y="318"/>
                  </a:cubicBezTo>
                  <a:cubicBezTo>
                    <a:pt x="3227" y="235"/>
                    <a:pt x="3167" y="128"/>
                    <a:pt x="3084" y="92"/>
                  </a:cubicBezTo>
                  <a:cubicBezTo>
                    <a:pt x="2859" y="36"/>
                    <a:pt x="2621" y="0"/>
                    <a:pt x="2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08;p55">
              <a:extLst>
                <a:ext uri="{FF2B5EF4-FFF2-40B4-BE49-F238E27FC236}">
                  <a16:creationId xmlns:a16="http://schemas.microsoft.com/office/drawing/2014/main" id="{2685E318-B6E3-D74C-80B0-430361B9C56E}"/>
                </a:ext>
              </a:extLst>
            </p:cNvPr>
            <p:cNvSpPr/>
            <p:nvPr/>
          </p:nvSpPr>
          <p:spPr>
            <a:xfrm>
              <a:off x="3283307" y="4290469"/>
              <a:ext cx="55254" cy="70782"/>
            </a:xfrm>
            <a:custGeom>
              <a:avLst/>
              <a:gdLst/>
              <a:ahLst/>
              <a:cxnLst/>
              <a:rect l="l" t="t" r="r" b="b"/>
              <a:pathLst>
                <a:path w="1740" h="2229" extrusionOk="0">
                  <a:moveTo>
                    <a:pt x="858" y="347"/>
                  </a:moveTo>
                  <a:cubicBezTo>
                    <a:pt x="1144" y="383"/>
                    <a:pt x="1346" y="645"/>
                    <a:pt x="1334" y="1002"/>
                  </a:cubicBezTo>
                  <a:cubicBezTo>
                    <a:pt x="1334" y="1288"/>
                    <a:pt x="1203" y="1598"/>
                    <a:pt x="1025" y="1764"/>
                  </a:cubicBezTo>
                  <a:cubicBezTo>
                    <a:pt x="985" y="1804"/>
                    <a:pt x="928" y="1853"/>
                    <a:pt x="854" y="1853"/>
                  </a:cubicBezTo>
                  <a:cubicBezTo>
                    <a:pt x="840" y="1853"/>
                    <a:pt x="825" y="1851"/>
                    <a:pt x="811" y="1848"/>
                  </a:cubicBezTo>
                  <a:cubicBezTo>
                    <a:pt x="572" y="1836"/>
                    <a:pt x="322" y="1359"/>
                    <a:pt x="334" y="943"/>
                  </a:cubicBezTo>
                  <a:cubicBezTo>
                    <a:pt x="334" y="752"/>
                    <a:pt x="418" y="586"/>
                    <a:pt x="525" y="466"/>
                  </a:cubicBezTo>
                  <a:cubicBezTo>
                    <a:pt x="620" y="395"/>
                    <a:pt x="727" y="347"/>
                    <a:pt x="822" y="347"/>
                  </a:cubicBezTo>
                  <a:close/>
                  <a:moveTo>
                    <a:pt x="824" y="1"/>
                  </a:moveTo>
                  <a:cubicBezTo>
                    <a:pt x="626" y="1"/>
                    <a:pt x="431" y="73"/>
                    <a:pt x="299" y="216"/>
                  </a:cubicBezTo>
                  <a:cubicBezTo>
                    <a:pt x="96" y="395"/>
                    <a:pt x="1" y="645"/>
                    <a:pt x="1" y="943"/>
                  </a:cubicBezTo>
                  <a:cubicBezTo>
                    <a:pt x="1" y="1205"/>
                    <a:pt x="72" y="1502"/>
                    <a:pt x="203" y="1764"/>
                  </a:cubicBezTo>
                  <a:cubicBezTo>
                    <a:pt x="370" y="2062"/>
                    <a:pt x="596" y="2229"/>
                    <a:pt x="834" y="2229"/>
                  </a:cubicBezTo>
                  <a:lnTo>
                    <a:pt x="858" y="2229"/>
                  </a:lnTo>
                  <a:cubicBezTo>
                    <a:pt x="1013" y="2229"/>
                    <a:pt x="1168" y="2169"/>
                    <a:pt x="1311" y="2026"/>
                  </a:cubicBezTo>
                  <a:cubicBezTo>
                    <a:pt x="1561" y="1812"/>
                    <a:pt x="1727" y="1395"/>
                    <a:pt x="1739" y="1014"/>
                  </a:cubicBezTo>
                  <a:cubicBezTo>
                    <a:pt x="1704" y="466"/>
                    <a:pt x="1346" y="26"/>
                    <a:pt x="870" y="2"/>
                  </a:cubicBezTo>
                  <a:cubicBezTo>
                    <a:pt x="855" y="1"/>
                    <a:pt x="839" y="1"/>
                    <a:pt x="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09;p55">
              <a:extLst>
                <a:ext uri="{FF2B5EF4-FFF2-40B4-BE49-F238E27FC236}">
                  <a16:creationId xmlns:a16="http://schemas.microsoft.com/office/drawing/2014/main" id="{ACDC09BF-4F7A-404C-975C-9F4E83F7797A}"/>
                </a:ext>
              </a:extLst>
            </p:cNvPr>
            <p:cNvSpPr/>
            <p:nvPr/>
          </p:nvSpPr>
          <p:spPr>
            <a:xfrm>
              <a:off x="3221702" y="4306728"/>
              <a:ext cx="54460" cy="62462"/>
            </a:xfrm>
            <a:custGeom>
              <a:avLst/>
              <a:gdLst/>
              <a:ahLst/>
              <a:cxnLst/>
              <a:rect l="l" t="t" r="r" b="b"/>
              <a:pathLst>
                <a:path w="1715" h="1967" extrusionOk="0">
                  <a:moveTo>
                    <a:pt x="834" y="359"/>
                  </a:moveTo>
                  <a:cubicBezTo>
                    <a:pt x="905" y="359"/>
                    <a:pt x="988" y="371"/>
                    <a:pt x="1048" y="419"/>
                  </a:cubicBezTo>
                  <a:cubicBezTo>
                    <a:pt x="1143" y="490"/>
                    <a:pt x="1227" y="609"/>
                    <a:pt x="1262" y="752"/>
                  </a:cubicBezTo>
                  <a:cubicBezTo>
                    <a:pt x="1322" y="1074"/>
                    <a:pt x="1250" y="1538"/>
                    <a:pt x="1060" y="1598"/>
                  </a:cubicBezTo>
                  <a:cubicBezTo>
                    <a:pt x="1053" y="1599"/>
                    <a:pt x="1045" y="1599"/>
                    <a:pt x="1037" y="1599"/>
                  </a:cubicBezTo>
                  <a:cubicBezTo>
                    <a:pt x="965" y="1599"/>
                    <a:pt x="859" y="1550"/>
                    <a:pt x="762" y="1443"/>
                  </a:cubicBezTo>
                  <a:cubicBezTo>
                    <a:pt x="643" y="1324"/>
                    <a:pt x="536" y="1145"/>
                    <a:pt x="488" y="966"/>
                  </a:cubicBezTo>
                  <a:cubicBezTo>
                    <a:pt x="417" y="681"/>
                    <a:pt x="524" y="431"/>
                    <a:pt x="750" y="371"/>
                  </a:cubicBezTo>
                  <a:cubicBezTo>
                    <a:pt x="774" y="359"/>
                    <a:pt x="810" y="359"/>
                    <a:pt x="834" y="359"/>
                  </a:cubicBezTo>
                  <a:close/>
                  <a:moveTo>
                    <a:pt x="822" y="0"/>
                  </a:moveTo>
                  <a:cubicBezTo>
                    <a:pt x="762" y="0"/>
                    <a:pt x="702" y="9"/>
                    <a:pt x="643" y="26"/>
                  </a:cubicBezTo>
                  <a:cubicBezTo>
                    <a:pt x="226" y="133"/>
                    <a:pt x="0" y="585"/>
                    <a:pt x="131" y="1074"/>
                  </a:cubicBezTo>
                  <a:cubicBezTo>
                    <a:pt x="191" y="1288"/>
                    <a:pt x="334" y="1526"/>
                    <a:pt x="512" y="1705"/>
                  </a:cubicBezTo>
                  <a:cubicBezTo>
                    <a:pt x="667" y="1871"/>
                    <a:pt x="846" y="1967"/>
                    <a:pt x="1024" y="1967"/>
                  </a:cubicBezTo>
                  <a:cubicBezTo>
                    <a:pt x="1072" y="1967"/>
                    <a:pt x="1119" y="1967"/>
                    <a:pt x="1167" y="1943"/>
                  </a:cubicBezTo>
                  <a:cubicBezTo>
                    <a:pt x="1608" y="1812"/>
                    <a:pt x="1715" y="1121"/>
                    <a:pt x="1596" y="669"/>
                  </a:cubicBezTo>
                  <a:cubicBezTo>
                    <a:pt x="1536" y="431"/>
                    <a:pt x="1405" y="240"/>
                    <a:pt x="1238" y="133"/>
                  </a:cubicBezTo>
                  <a:cubicBezTo>
                    <a:pt x="1112" y="49"/>
                    <a:pt x="968" y="0"/>
                    <a:pt x="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10;p55">
              <a:extLst>
                <a:ext uri="{FF2B5EF4-FFF2-40B4-BE49-F238E27FC236}">
                  <a16:creationId xmlns:a16="http://schemas.microsoft.com/office/drawing/2014/main" id="{962CF60E-EB14-FF47-A052-E804CB4B9917}"/>
                </a:ext>
              </a:extLst>
            </p:cNvPr>
            <p:cNvSpPr/>
            <p:nvPr/>
          </p:nvSpPr>
          <p:spPr>
            <a:xfrm>
              <a:off x="3333606" y="4316667"/>
              <a:ext cx="66940" cy="62748"/>
            </a:xfrm>
            <a:custGeom>
              <a:avLst/>
              <a:gdLst/>
              <a:ahLst/>
              <a:cxnLst/>
              <a:rect l="l" t="t" r="r" b="b"/>
              <a:pathLst>
                <a:path w="2108" h="1976" extrusionOk="0">
                  <a:moveTo>
                    <a:pt x="1255" y="0"/>
                  </a:moveTo>
                  <a:cubicBezTo>
                    <a:pt x="1107" y="0"/>
                    <a:pt x="954" y="38"/>
                    <a:pt x="810" y="118"/>
                  </a:cubicBezTo>
                  <a:cubicBezTo>
                    <a:pt x="715" y="165"/>
                    <a:pt x="691" y="284"/>
                    <a:pt x="739" y="356"/>
                  </a:cubicBezTo>
                  <a:cubicBezTo>
                    <a:pt x="762" y="419"/>
                    <a:pt x="823" y="451"/>
                    <a:pt x="886" y="451"/>
                  </a:cubicBezTo>
                  <a:cubicBezTo>
                    <a:pt x="917" y="451"/>
                    <a:pt x="949" y="443"/>
                    <a:pt x="977" y="427"/>
                  </a:cubicBezTo>
                  <a:cubicBezTo>
                    <a:pt x="1064" y="376"/>
                    <a:pt x="1156" y="351"/>
                    <a:pt x="1246" y="351"/>
                  </a:cubicBezTo>
                  <a:cubicBezTo>
                    <a:pt x="1364" y="351"/>
                    <a:pt x="1477" y="394"/>
                    <a:pt x="1572" y="475"/>
                  </a:cubicBezTo>
                  <a:cubicBezTo>
                    <a:pt x="1655" y="570"/>
                    <a:pt x="1715" y="665"/>
                    <a:pt x="1715" y="784"/>
                  </a:cubicBezTo>
                  <a:cubicBezTo>
                    <a:pt x="1715" y="951"/>
                    <a:pt x="1655" y="1118"/>
                    <a:pt x="1524" y="1249"/>
                  </a:cubicBezTo>
                  <a:cubicBezTo>
                    <a:pt x="1314" y="1468"/>
                    <a:pt x="975" y="1622"/>
                    <a:pt x="739" y="1622"/>
                  </a:cubicBezTo>
                  <a:cubicBezTo>
                    <a:pt x="655" y="1622"/>
                    <a:pt x="583" y="1602"/>
                    <a:pt x="536" y="1558"/>
                  </a:cubicBezTo>
                  <a:cubicBezTo>
                    <a:pt x="417" y="1463"/>
                    <a:pt x="441" y="1142"/>
                    <a:pt x="584" y="844"/>
                  </a:cubicBezTo>
                  <a:cubicBezTo>
                    <a:pt x="631" y="761"/>
                    <a:pt x="596" y="653"/>
                    <a:pt x="512" y="606"/>
                  </a:cubicBezTo>
                  <a:cubicBezTo>
                    <a:pt x="485" y="595"/>
                    <a:pt x="457" y="590"/>
                    <a:pt x="430" y="590"/>
                  </a:cubicBezTo>
                  <a:cubicBezTo>
                    <a:pt x="366" y="590"/>
                    <a:pt x="308" y="622"/>
                    <a:pt x="274" y="689"/>
                  </a:cubicBezTo>
                  <a:cubicBezTo>
                    <a:pt x="84" y="1070"/>
                    <a:pt x="0" y="1558"/>
                    <a:pt x="298" y="1832"/>
                  </a:cubicBezTo>
                  <a:cubicBezTo>
                    <a:pt x="417" y="1939"/>
                    <a:pt x="572" y="1975"/>
                    <a:pt x="751" y="1975"/>
                  </a:cubicBezTo>
                  <a:cubicBezTo>
                    <a:pt x="858" y="1975"/>
                    <a:pt x="953" y="1963"/>
                    <a:pt x="1072" y="1939"/>
                  </a:cubicBezTo>
                  <a:cubicBezTo>
                    <a:pt x="1346" y="1856"/>
                    <a:pt x="1608" y="1701"/>
                    <a:pt x="1786" y="1499"/>
                  </a:cubicBezTo>
                  <a:cubicBezTo>
                    <a:pt x="2001" y="1296"/>
                    <a:pt x="2108" y="1046"/>
                    <a:pt x="2084" y="773"/>
                  </a:cubicBezTo>
                  <a:cubicBezTo>
                    <a:pt x="2072" y="546"/>
                    <a:pt x="1989" y="356"/>
                    <a:pt x="1822" y="213"/>
                  </a:cubicBezTo>
                  <a:cubicBezTo>
                    <a:pt x="1663" y="74"/>
                    <a:pt x="1463" y="0"/>
                    <a:pt x="12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11;p55">
              <a:extLst>
                <a:ext uri="{FF2B5EF4-FFF2-40B4-BE49-F238E27FC236}">
                  <a16:creationId xmlns:a16="http://schemas.microsoft.com/office/drawing/2014/main" id="{F411725C-FE35-FA47-9CCD-D7F4DA7D96F9}"/>
                </a:ext>
              </a:extLst>
            </p:cNvPr>
            <p:cNvSpPr/>
            <p:nvPr/>
          </p:nvSpPr>
          <p:spPr>
            <a:xfrm>
              <a:off x="3371046" y="4372587"/>
              <a:ext cx="61636" cy="51792"/>
            </a:xfrm>
            <a:custGeom>
              <a:avLst/>
              <a:gdLst/>
              <a:ahLst/>
              <a:cxnLst/>
              <a:rect l="l" t="t" r="r" b="b"/>
              <a:pathLst>
                <a:path w="1941" h="1631" extrusionOk="0">
                  <a:moveTo>
                    <a:pt x="1181" y="373"/>
                  </a:moveTo>
                  <a:cubicBezTo>
                    <a:pt x="1315" y="373"/>
                    <a:pt x="1432" y="430"/>
                    <a:pt x="1500" y="547"/>
                  </a:cubicBezTo>
                  <a:cubicBezTo>
                    <a:pt x="1548" y="631"/>
                    <a:pt x="1560" y="738"/>
                    <a:pt x="1536" y="845"/>
                  </a:cubicBezTo>
                  <a:cubicBezTo>
                    <a:pt x="1488" y="964"/>
                    <a:pt x="1405" y="1071"/>
                    <a:pt x="1262" y="1143"/>
                  </a:cubicBezTo>
                  <a:cubicBezTo>
                    <a:pt x="1119" y="1226"/>
                    <a:pt x="929" y="1286"/>
                    <a:pt x="750" y="1286"/>
                  </a:cubicBezTo>
                  <a:cubicBezTo>
                    <a:pt x="595" y="1286"/>
                    <a:pt x="476" y="1250"/>
                    <a:pt x="429" y="1190"/>
                  </a:cubicBezTo>
                  <a:cubicBezTo>
                    <a:pt x="393" y="1131"/>
                    <a:pt x="417" y="988"/>
                    <a:pt x="488" y="857"/>
                  </a:cubicBezTo>
                  <a:cubicBezTo>
                    <a:pt x="584" y="702"/>
                    <a:pt x="726" y="559"/>
                    <a:pt x="869" y="464"/>
                  </a:cubicBezTo>
                  <a:cubicBezTo>
                    <a:pt x="975" y="404"/>
                    <a:pt x="1083" y="373"/>
                    <a:pt x="1181" y="373"/>
                  </a:cubicBezTo>
                  <a:close/>
                  <a:moveTo>
                    <a:pt x="1161" y="0"/>
                  </a:moveTo>
                  <a:cubicBezTo>
                    <a:pt x="998" y="0"/>
                    <a:pt x="826" y="47"/>
                    <a:pt x="667" y="143"/>
                  </a:cubicBezTo>
                  <a:cubicBezTo>
                    <a:pt x="465" y="262"/>
                    <a:pt x="286" y="452"/>
                    <a:pt x="167" y="667"/>
                  </a:cubicBezTo>
                  <a:cubicBezTo>
                    <a:pt x="12" y="917"/>
                    <a:pt x="0" y="1167"/>
                    <a:pt x="107" y="1345"/>
                  </a:cubicBezTo>
                  <a:cubicBezTo>
                    <a:pt x="214" y="1524"/>
                    <a:pt x="429" y="1631"/>
                    <a:pt x="726" y="1631"/>
                  </a:cubicBezTo>
                  <a:cubicBezTo>
                    <a:pt x="965" y="1631"/>
                    <a:pt x="1238" y="1559"/>
                    <a:pt x="1429" y="1440"/>
                  </a:cubicBezTo>
                  <a:cubicBezTo>
                    <a:pt x="1643" y="1321"/>
                    <a:pt x="1786" y="1143"/>
                    <a:pt x="1858" y="952"/>
                  </a:cubicBezTo>
                  <a:cubicBezTo>
                    <a:pt x="1941" y="750"/>
                    <a:pt x="1917" y="536"/>
                    <a:pt x="1798" y="357"/>
                  </a:cubicBezTo>
                  <a:cubicBezTo>
                    <a:pt x="1666" y="122"/>
                    <a:pt x="1425" y="0"/>
                    <a:pt x="1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12;p55">
              <a:extLst>
                <a:ext uri="{FF2B5EF4-FFF2-40B4-BE49-F238E27FC236}">
                  <a16:creationId xmlns:a16="http://schemas.microsoft.com/office/drawing/2014/main" id="{428DF8A8-8C5B-1242-945C-D069632C09A0}"/>
                </a:ext>
              </a:extLst>
            </p:cNvPr>
            <p:cNvSpPr/>
            <p:nvPr/>
          </p:nvSpPr>
          <p:spPr>
            <a:xfrm>
              <a:off x="3227735" y="4370904"/>
              <a:ext cx="142961" cy="109809"/>
            </a:xfrm>
            <a:custGeom>
              <a:avLst/>
              <a:gdLst/>
              <a:ahLst/>
              <a:cxnLst/>
              <a:rect l="l" t="t" r="r" b="b"/>
              <a:pathLst>
                <a:path w="4502" h="3458" extrusionOk="0">
                  <a:moveTo>
                    <a:pt x="2067" y="1"/>
                  </a:moveTo>
                  <a:cubicBezTo>
                    <a:pt x="1808" y="1"/>
                    <a:pt x="1548" y="43"/>
                    <a:pt x="1298" y="124"/>
                  </a:cubicBezTo>
                  <a:cubicBezTo>
                    <a:pt x="763" y="303"/>
                    <a:pt x="358" y="660"/>
                    <a:pt x="179" y="1089"/>
                  </a:cubicBezTo>
                  <a:cubicBezTo>
                    <a:pt x="1" y="1517"/>
                    <a:pt x="96" y="1934"/>
                    <a:pt x="465" y="2291"/>
                  </a:cubicBezTo>
                  <a:cubicBezTo>
                    <a:pt x="739" y="2565"/>
                    <a:pt x="1168" y="2803"/>
                    <a:pt x="1810" y="3065"/>
                  </a:cubicBezTo>
                  <a:cubicBezTo>
                    <a:pt x="2441" y="3339"/>
                    <a:pt x="2918" y="3458"/>
                    <a:pt x="3299" y="3458"/>
                  </a:cubicBezTo>
                  <a:cubicBezTo>
                    <a:pt x="3799" y="3458"/>
                    <a:pt x="4156" y="3232"/>
                    <a:pt x="4335" y="2803"/>
                  </a:cubicBezTo>
                  <a:cubicBezTo>
                    <a:pt x="4501" y="2434"/>
                    <a:pt x="4501" y="1982"/>
                    <a:pt x="4335" y="1565"/>
                  </a:cubicBezTo>
                  <a:cubicBezTo>
                    <a:pt x="4316" y="1498"/>
                    <a:pt x="4244" y="1447"/>
                    <a:pt x="4167" y="1447"/>
                  </a:cubicBezTo>
                  <a:cubicBezTo>
                    <a:pt x="4147" y="1447"/>
                    <a:pt x="4128" y="1450"/>
                    <a:pt x="4108" y="1458"/>
                  </a:cubicBezTo>
                  <a:cubicBezTo>
                    <a:pt x="4025" y="1493"/>
                    <a:pt x="3965" y="1589"/>
                    <a:pt x="4013" y="1684"/>
                  </a:cubicBezTo>
                  <a:cubicBezTo>
                    <a:pt x="4120" y="2029"/>
                    <a:pt x="4144" y="2374"/>
                    <a:pt x="4025" y="2648"/>
                  </a:cubicBezTo>
                  <a:cubicBezTo>
                    <a:pt x="3927" y="2880"/>
                    <a:pt x="3758" y="3083"/>
                    <a:pt x="3320" y="3083"/>
                  </a:cubicBezTo>
                  <a:cubicBezTo>
                    <a:pt x="3016" y="3083"/>
                    <a:pt x="2583" y="2985"/>
                    <a:pt x="1953" y="2732"/>
                  </a:cubicBezTo>
                  <a:cubicBezTo>
                    <a:pt x="1358" y="2482"/>
                    <a:pt x="977" y="2267"/>
                    <a:pt x="739" y="2029"/>
                  </a:cubicBezTo>
                  <a:cubicBezTo>
                    <a:pt x="477" y="1767"/>
                    <a:pt x="406" y="1517"/>
                    <a:pt x="525" y="1220"/>
                  </a:cubicBezTo>
                  <a:cubicBezTo>
                    <a:pt x="656" y="886"/>
                    <a:pt x="989" y="612"/>
                    <a:pt x="1418" y="458"/>
                  </a:cubicBezTo>
                  <a:cubicBezTo>
                    <a:pt x="1628" y="393"/>
                    <a:pt x="1846" y="360"/>
                    <a:pt x="2065" y="360"/>
                  </a:cubicBezTo>
                  <a:cubicBezTo>
                    <a:pt x="2328" y="360"/>
                    <a:pt x="2593" y="408"/>
                    <a:pt x="2846" y="505"/>
                  </a:cubicBezTo>
                  <a:cubicBezTo>
                    <a:pt x="3156" y="636"/>
                    <a:pt x="3442" y="839"/>
                    <a:pt x="3656" y="1101"/>
                  </a:cubicBezTo>
                  <a:cubicBezTo>
                    <a:pt x="3692" y="1144"/>
                    <a:pt x="3751" y="1170"/>
                    <a:pt x="3807" y="1170"/>
                  </a:cubicBezTo>
                  <a:cubicBezTo>
                    <a:pt x="3843" y="1170"/>
                    <a:pt x="3878" y="1159"/>
                    <a:pt x="3906" y="1136"/>
                  </a:cubicBezTo>
                  <a:cubicBezTo>
                    <a:pt x="3977" y="1077"/>
                    <a:pt x="3989" y="958"/>
                    <a:pt x="3930" y="874"/>
                  </a:cubicBezTo>
                  <a:cubicBezTo>
                    <a:pt x="3680" y="577"/>
                    <a:pt x="3358" y="339"/>
                    <a:pt x="2977" y="184"/>
                  </a:cubicBezTo>
                  <a:cubicBezTo>
                    <a:pt x="2686" y="61"/>
                    <a:pt x="2376" y="1"/>
                    <a:pt x="20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a:extLst>
              <a:ext uri="{FF2B5EF4-FFF2-40B4-BE49-F238E27FC236}">
                <a16:creationId xmlns:a16="http://schemas.microsoft.com/office/drawing/2014/main" id="{F1A6FA67-1704-0144-86DD-3900FC564E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1213"/>
          <a:stretch/>
        </p:blipFill>
        <p:spPr bwMode="auto">
          <a:xfrm>
            <a:off x="9101214" y="200099"/>
            <a:ext cx="2956176" cy="30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Slide Number Placeholder 14">
            <a:extLst>
              <a:ext uri="{FF2B5EF4-FFF2-40B4-BE49-F238E27FC236}">
                <a16:creationId xmlns:a16="http://schemas.microsoft.com/office/drawing/2014/main" id="{4F591DA0-2351-AF4F-AFD3-767D3670FC70}"/>
              </a:ext>
            </a:extLst>
          </p:cNvPr>
          <p:cNvSpPr>
            <a:spLocks noGrp="1"/>
          </p:cNvSpPr>
          <p:nvPr>
            <p:ph type="sldNum" sz="quarter" idx="12"/>
          </p:nvPr>
        </p:nvSpPr>
        <p:spPr/>
        <p:txBody>
          <a:bodyPr/>
          <a:lstStyle/>
          <a:p>
            <a:fld id="{1CF2D47E-0AF1-4C27-801F-64E3E5BF7F72}" type="slidenum">
              <a:rPr lang="en-US" smtClean="0"/>
              <a:t>6</a:t>
            </a:fld>
            <a:endParaRPr lang="en-US"/>
          </a:p>
        </p:txBody>
      </p:sp>
    </p:spTree>
    <p:extLst>
      <p:ext uri="{BB962C8B-B14F-4D97-AF65-F5344CB8AC3E}">
        <p14:creationId xmlns:p14="http://schemas.microsoft.com/office/powerpoint/2010/main" val="108097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1D5DE-462B-8646-96C0-503219748A05}"/>
              </a:ext>
            </a:extLst>
          </p:cNvPr>
          <p:cNvSpPr/>
          <p:nvPr/>
        </p:nvSpPr>
        <p:spPr>
          <a:xfrm>
            <a:off x="304800" y="994797"/>
            <a:ext cx="11724068" cy="707886"/>
          </a:xfrm>
          <a:prstGeom prst="rect">
            <a:avLst/>
          </a:prstGeom>
        </p:spPr>
        <p:txBody>
          <a:bodyPr wrap="square">
            <a:spAutoFit/>
          </a:bodyPr>
          <a:lstStyle/>
          <a:p>
            <a:r>
              <a:rPr lang="en-CA" sz="2000"/>
              <a:t>Tuberculosis (TB) is an infectious disease that most often affects the lungs. The WHO estimates that </a:t>
            </a:r>
            <a:r>
              <a:rPr lang="en-CA" sz="2000" b="1"/>
              <a:t>one-third of the world population</a:t>
            </a:r>
            <a:r>
              <a:rPr lang="en-CA" sz="2000"/>
              <a:t> is infected with TB. </a:t>
            </a:r>
          </a:p>
        </p:txBody>
      </p:sp>
      <p:sp>
        <p:nvSpPr>
          <p:cNvPr id="3" name="Google Shape;185;p29">
            <a:extLst>
              <a:ext uri="{FF2B5EF4-FFF2-40B4-BE49-F238E27FC236}">
                <a16:creationId xmlns:a16="http://schemas.microsoft.com/office/drawing/2014/main" id="{CF63B38A-A062-5941-B142-F645BF5B323C}"/>
              </a:ext>
            </a:extLst>
          </p:cNvPr>
          <p:cNvSpPr txBox="1">
            <a:spLocks/>
          </p:cNvSpPr>
          <p:nvPr/>
        </p:nvSpPr>
        <p:spPr>
          <a:xfrm>
            <a:off x="940971" y="279715"/>
            <a:ext cx="2520536"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000"/>
              <a:t>Tuberculosis (TB)</a:t>
            </a:r>
          </a:p>
        </p:txBody>
      </p:sp>
      <p:grpSp>
        <p:nvGrpSpPr>
          <p:cNvPr id="5" name="Google Shape;5512;p56">
            <a:extLst>
              <a:ext uri="{FF2B5EF4-FFF2-40B4-BE49-F238E27FC236}">
                <a16:creationId xmlns:a16="http://schemas.microsoft.com/office/drawing/2014/main" id="{69DB61AB-38E6-4840-A931-CC5AE3676CCD}"/>
              </a:ext>
            </a:extLst>
          </p:cNvPr>
          <p:cNvGrpSpPr/>
          <p:nvPr/>
        </p:nvGrpSpPr>
        <p:grpSpPr>
          <a:xfrm>
            <a:off x="304800" y="336165"/>
            <a:ext cx="471199" cy="464900"/>
            <a:chOff x="6664394" y="3346974"/>
            <a:chExt cx="353113" cy="351998"/>
          </a:xfrm>
          <a:solidFill>
            <a:srgbClr val="F48E20"/>
          </a:solidFill>
        </p:grpSpPr>
        <p:sp>
          <p:nvSpPr>
            <p:cNvPr id="6" name="Google Shape;5513;p56">
              <a:extLst>
                <a:ext uri="{FF2B5EF4-FFF2-40B4-BE49-F238E27FC236}">
                  <a16:creationId xmlns:a16="http://schemas.microsoft.com/office/drawing/2014/main" id="{E0F91383-7CD1-C94F-B16D-BDD806D48519}"/>
                </a:ext>
              </a:extLst>
            </p:cNvPr>
            <p:cNvSpPr/>
            <p:nvPr/>
          </p:nvSpPr>
          <p:spPr>
            <a:xfrm>
              <a:off x="6788023" y="3450917"/>
              <a:ext cx="37207" cy="37175"/>
            </a:xfrm>
            <a:custGeom>
              <a:avLst/>
              <a:gdLst/>
              <a:ahLst/>
              <a:cxnLst/>
              <a:rect l="l" t="t" r="r" b="b"/>
              <a:pathLst>
                <a:path w="1168" h="1167" extrusionOk="0">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14;p56">
              <a:extLst>
                <a:ext uri="{FF2B5EF4-FFF2-40B4-BE49-F238E27FC236}">
                  <a16:creationId xmlns:a16="http://schemas.microsoft.com/office/drawing/2014/main" id="{E5BAE6E3-160E-C649-8447-E3F53D060CB4}"/>
                </a:ext>
              </a:extLst>
            </p:cNvPr>
            <p:cNvSpPr/>
            <p:nvPr/>
          </p:nvSpPr>
          <p:spPr>
            <a:xfrm>
              <a:off x="6874892" y="3495641"/>
              <a:ext cx="36824" cy="36824"/>
            </a:xfrm>
            <a:custGeom>
              <a:avLst/>
              <a:gdLst/>
              <a:ahLst/>
              <a:cxnLst/>
              <a:rect l="l" t="t" r="r" b="b"/>
              <a:pathLst>
                <a:path w="1156" h="1156" extrusionOk="0">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15;p56">
              <a:extLst>
                <a:ext uri="{FF2B5EF4-FFF2-40B4-BE49-F238E27FC236}">
                  <a16:creationId xmlns:a16="http://schemas.microsoft.com/office/drawing/2014/main" id="{5503462C-1B28-FC41-BB99-B4E21515783B}"/>
                </a:ext>
              </a:extLst>
            </p:cNvPr>
            <p:cNvSpPr/>
            <p:nvPr/>
          </p:nvSpPr>
          <p:spPr>
            <a:xfrm>
              <a:off x="6780059" y="3538136"/>
              <a:ext cx="53134" cy="53134"/>
            </a:xfrm>
            <a:custGeom>
              <a:avLst/>
              <a:gdLst/>
              <a:ahLst/>
              <a:cxnLst/>
              <a:rect l="l" t="t" r="r" b="b"/>
              <a:pathLst>
                <a:path w="1668" h="1668" extrusionOk="0">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16;p56">
              <a:extLst>
                <a:ext uri="{FF2B5EF4-FFF2-40B4-BE49-F238E27FC236}">
                  <a16:creationId xmlns:a16="http://schemas.microsoft.com/office/drawing/2014/main" id="{25CB0C32-9068-9547-BE92-341604E95493}"/>
                </a:ext>
              </a:extLst>
            </p:cNvPr>
            <p:cNvSpPr/>
            <p:nvPr/>
          </p:nvSpPr>
          <p:spPr>
            <a:xfrm>
              <a:off x="6664394" y="3346974"/>
              <a:ext cx="353113" cy="351998"/>
            </a:xfrm>
            <a:custGeom>
              <a:avLst/>
              <a:gdLst/>
              <a:ahLst/>
              <a:cxnLst/>
              <a:rect l="l" t="t" r="r" b="b"/>
              <a:pathLst>
                <a:path w="11085" h="11050" extrusionOk="0">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17;p56">
              <a:extLst>
                <a:ext uri="{FF2B5EF4-FFF2-40B4-BE49-F238E27FC236}">
                  <a16:creationId xmlns:a16="http://schemas.microsoft.com/office/drawing/2014/main" id="{6E21449C-174F-F24A-8072-00A2D6EB4525}"/>
                </a:ext>
              </a:extLst>
            </p:cNvPr>
            <p:cNvSpPr/>
            <p:nvPr/>
          </p:nvSpPr>
          <p:spPr>
            <a:xfrm>
              <a:off x="6938984" y="3622042"/>
              <a:ext cx="53899" cy="51605"/>
            </a:xfrm>
            <a:custGeom>
              <a:avLst/>
              <a:gdLst/>
              <a:ahLst/>
              <a:cxnLst/>
              <a:rect l="l" t="t" r="r" b="b"/>
              <a:pathLst>
                <a:path w="1692" h="1620" extrusionOk="0">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822;p43">
            <a:extLst>
              <a:ext uri="{FF2B5EF4-FFF2-40B4-BE49-F238E27FC236}">
                <a16:creationId xmlns:a16="http://schemas.microsoft.com/office/drawing/2014/main" id="{4FE7052C-1065-5E4D-B5E6-04BF9AD0B592}"/>
              </a:ext>
            </a:extLst>
          </p:cNvPr>
          <p:cNvSpPr txBox="1">
            <a:spLocks/>
          </p:cNvSpPr>
          <p:nvPr/>
        </p:nvSpPr>
        <p:spPr>
          <a:xfrm>
            <a:off x="4985098" y="2368232"/>
            <a:ext cx="2198694" cy="1328139"/>
          </a:xfrm>
          <a:prstGeom prst="rect">
            <a:avLst/>
          </a:prstGeom>
        </p:spPr>
        <p:txBody>
          <a:bodyPr spcFirstLastPara="1" wrap="square" lIns="91425" tIns="91425" rIns="91425" bIns="91425"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lnSpc>
                <a:spcPct val="100000"/>
              </a:lnSpc>
              <a:spcBef>
                <a:spcPts val="0"/>
              </a:spcBef>
            </a:pPr>
            <a:r>
              <a:rPr lang="en">
                <a:solidFill>
                  <a:srgbClr val="F48E20"/>
                </a:solidFill>
              </a:rPr>
              <a:t>1.4 Million</a:t>
            </a:r>
          </a:p>
        </p:txBody>
      </p:sp>
      <p:sp>
        <p:nvSpPr>
          <p:cNvPr id="274" name="Rectangle 273">
            <a:extLst>
              <a:ext uri="{FF2B5EF4-FFF2-40B4-BE49-F238E27FC236}">
                <a16:creationId xmlns:a16="http://schemas.microsoft.com/office/drawing/2014/main" id="{2DB1563D-8A9A-7942-87C9-1F5E59DD3F96}"/>
              </a:ext>
            </a:extLst>
          </p:cNvPr>
          <p:cNvSpPr/>
          <p:nvPr/>
        </p:nvSpPr>
        <p:spPr>
          <a:xfrm>
            <a:off x="4459906" y="3712764"/>
            <a:ext cx="3350597" cy="369332"/>
          </a:xfrm>
          <a:prstGeom prst="rect">
            <a:avLst/>
          </a:prstGeom>
        </p:spPr>
        <p:txBody>
          <a:bodyPr wrap="none">
            <a:spAutoFit/>
          </a:bodyPr>
          <a:lstStyle/>
          <a:p>
            <a:pPr algn="ctr">
              <a:spcBef>
                <a:spcPts val="600"/>
              </a:spcBef>
            </a:pPr>
            <a:r>
              <a:rPr lang="en-CA"/>
              <a:t>people died of TB in 2019</a:t>
            </a:r>
          </a:p>
        </p:txBody>
      </p:sp>
      <p:sp>
        <p:nvSpPr>
          <p:cNvPr id="275" name="Google Shape;822;p43">
            <a:extLst>
              <a:ext uri="{FF2B5EF4-FFF2-40B4-BE49-F238E27FC236}">
                <a16:creationId xmlns:a16="http://schemas.microsoft.com/office/drawing/2014/main" id="{95034DB0-C104-8F43-907A-1003E741785A}"/>
              </a:ext>
            </a:extLst>
          </p:cNvPr>
          <p:cNvSpPr txBox="1">
            <a:spLocks/>
          </p:cNvSpPr>
          <p:nvPr/>
        </p:nvSpPr>
        <p:spPr>
          <a:xfrm>
            <a:off x="4985098" y="4409178"/>
            <a:ext cx="2198694" cy="1328139"/>
          </a:xfrm>
          <a:prstGeom prst="rect">
            <a:avLst/>
          </a:prstGeom>
        </p:spPr>
        <p:txBody>
          <a:bodyPr spcFirstLastPara="1" wrap="square" lIns="91425" tIns="91425" rIns="91425" bIns="91425"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lnSpc>
                <a:spcPct val="100000"/>
              </a:lnSpc>
              <a:spcBef>
                <a:spcPts val="0"/>
              </a:spcBef>
            </a:pPr>
            <a:r>
              <a:rPr lang="en">
                <a:solidFill>
                  <a:srgbClr val="F48E20"/>
                </a:solidFill>
              </a:rPr>
              <a:t>10</a:t>
            </a:r>
          </a:p>
          <a:p>
            <a:pPr algn="ctr">
              <a:lnSpc>
                <a:spcPct val="100000"/>
              </a:lnSpc>
              <a:spcBef>
                <a:spcPts val="0"/>
              </a:spcBef>
            </a:pPr>
            <a:r>
              <a:rPr lang="en">
                <a:solidFill>
                  <a:srgbClr val="F48E20"/>
                </a:solidFill>
              </a:rPr>
              <a:t>Million</a:t>
            </a:r>
          </a:p>
        </p:txBody>
      </p:sp>
      <p:sp>
        <p:nvSpPr>
          <p:cNvPr id="276" name="Rectangle 275">
            <a:extLst>
              <a:ext uri="{FF2B5EF4-FFF2-40B4-BE49-F238E27FC236}">
                <a16:creationId xmlns:a16="http://schemas.microsoft.com/office/drawing/2014/main" id="{13515D96-FCBC-1C46-AF61-8F8317D7080E}"/>
              </a:ext>
            </a:extLst>
          </p:cNvPr>
          <p:cNvSpPr/>
          <p:nvPr/>
        </p:nvSpPr>
        <p:spPr>
          <a:xfrm>
            <a:off x="4269954" y="5753710"/>
            <a:ext cx="3730508" cy="369332"/>
          </a:xfrm>
          <a:prstGeom prst="rect">
            <a:avLst/>
          </a:prstGeom>
        </p:spPr>
        <p:txBody>
          <a:bodyPr wrap="none">
            <a:spAutoFit/>
          </a:bodyPr>
          <a:lstStyle/>
          <a:p>
            <a:pPr algn="ctr">
              <a:spcBef>
                <a:spcPts val="600"/>
              </a:spcBef>
            </a:pPr>
            <a:r>
              <a:rPr lang="en-CA"/>
              <a:t>new infections of TB in 2019</a:t>
            </a:r>
          </a:p>
        </p:txBody>
      </p:sp>
      <p:sp>
        <p:nvSpPr>
          <p:cNvPr id="278" name="Google Shape;822;p43">
            <a:extLst>
              <a:ext uri="{FF2B5EF4-FFF2-40B4-BE49-F238E27FC236}">
                <a16:creationId xmlns:a16="http://schemas.microsoft.com/office/drawing/2014/main" id="{F5F7D8D6-8C1E-DF42-AE0B-64A27B855FAE}"/>
              </a:ext>
            </a:extLst>
          </p:cNvPr>
          <p:cNvSpPr txBox="1">
            <a:spLocks/>
          </p:cNvSpPr>
          <p:nvPr/>
        </p:nvSpPr>
        <p:spPr>
          <a:xfrm>
            <a:off x="8849537" y="2435834"/>
            <a:ext cx="2198694" cy="674830"/>
          </a:xfrm>
          <a:prstGeom prst="rect">
            <a:avLst/>
          </a:prstGeom>
        </p:spPr>
        <p:txBody>
          <a:bodyPr spcFirstLastPara="1" wrap="square" lIns="91425" tIns="91425" rIns="91425" bIns="91425"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lnSpc>
                <a:spcPct val="100000"/>
              </a:lnSpc>
              <a:spcBef>
                <a:spcPts val="0"/>
              </a:spcBef>
            </a:pPr>
            <a:r>
              <a:rPr lang="en">
                <a:solidFill>
                  <a:srgbClr val="F48E20"/>
                </a:solidFill>
              </a:rPr>
              <a:t>&gt; 50%</a:t>
            </a:r>
          </a:p>
        </p:txBody>
      </p:sp>
      <p:sp>
        <p:nvSpPr>
          <p:cNvPr id="279" name="Rectangle 278">
            <a:extLst>
              <a:ext uri="{FF2B5EF4-FFF2-40B4-BE49-F238E27FC236}">
                <a16:creationId xmlns:a16="http://schemas.microsoft.com/office/drawing/2014/main" id="{E2EAEB04-053B-C84F-80E2-B4FC20301650}"/>
              </a:ext>
            </a:extLst>
          </p:cNvPr>
          <p:cNvSpPr/>
          <p:nvPr/>
        </p:nvSpPr>
        <p:spPr>
          <a:xfrm>
            <a:off x="8321008" y="3325155"/>
            <a:ext cx="3399445" cy="1200329"/>
          </a:xfrm>
          <a:prstGeom prst="rect">
            <a:avLst/>
          </a:prstGeom>
        </p:spPr>
        <p:txBody>
          <a:bodyPr wrap="square">
            <a:spAutoFit/>
          </a:bodyPr>
          <a:lstStyle/>
          <a:p>
            <a:pPr algn="ctr">
              <a:spcBef>
                <a:spcPts val="600"/>
              </a:spcBef>
            </a:pPr>
            <a:r>
              <a:rPr lang="en-CA"/>
              <a:t>of patients with active tuberculosis are diagnosed in sub-Saharan African countries</a:t>
            </a:r>
          </a:p>
        </p:txBody>
      </p:sp>
      <p:sp>
        <p:nvSpPr>
          <p:cNvPr id="282" name="Google Shape;822;p43">
            <a:extLst>
              <a:ext uri="{FF2B5EF4-FFF2-40B4-BE49-F238E27FC236}">
                <a16:creationId xmlns:a16="http://schemas.microsoft.com/office/drawing/2014/main" id="{73BC503B-7CA5-9842-BC70-FBE3E4EDBE28}"/>
              </a:ext>
            </a:extLst>
          </p:cNvPr>
          <p:cNvSpPr txBox="1">
            <a:spLocks/>
          </p:cNvSpPr>
          <p:nvPr/>
        </p:nvSpPr>
        <p:spPr>
          <a:xfrm>
            <a:off x="8752024" y="4630761"/>
            <a:ext cx="2393719" cy="674830"/>
          </a:xfrm>
          <a:prstGeom prst="rect">
            <a:avLst/>
          </a:prstGeom>
        </p:spPr>
        <p:txBody>
          <a:bodyPr spcFirstLastPara="1" wrap="square" lIns="91425" tIns="91425" rIns="91425" bIns="91425"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lnSpc>
                <a:spcPct val="100000"/>
              </a:lnSpc>
              <a:spcBef>
                <a:spcPts val="0"/>
              </a:spcBef>
            </a:pPr>
            <a:r>
              <a:rPr lang="en-CA">
                <a:solidFill>
                  <a:srgbClr val="F48E20"/>
                </a:solidFill>
              </a:rPr>
              <a:t>O</a:t>
            </a:r>
            <a:r>
              <a:rPr lang="en" err="1">
                <a:solidFill>
                  <a:srgbClr val="F48E20"/>
                </a:solidFill>
              </a:rPr>
              <a:t>nly</a:t>
            </a:r>
            <a:r>
              <a:rPr lang="en">
                <a:solidFill>
                  <a:srgbClr val="F48E20"/>
                </a:solidFill>
              </a:rPr>
              <a:t> 43%</a:t>
            </a:r>
          </a:p>
        </p:txBody>
      </p:sp>
      <p:sp>
        <p:nvSpPr>
          <p:cNvPr id="283" name="Rectangle 282">
            <a:extLst>
              <a:ext uri="{FF2B5EF4-FFF2-40B4-BE49-F238E27FC236}">
                <a16:creationId xmlns:a16="http://schemas.microsoft.com/office/drawing/2014/main" id="{56AE85FA-671E-7141-8CDE-4EBDFF2CFCB6}"/>
              </a:ext>
            </a:extLst>
          </p:cNvPr>
          <p:cNvSpPr/>
          <p:nvPr/>
        </p:nvSpPr>
        <p:spPr>
          <a:xfrm>
            <a:off x="8321008" y="5506933"/>
            <a:ext cx="3399445" cy="1200329"/>
          </a:xfrm>
          <a:prstGeom prst="rect">
            <a:avLst/>
          </a:prstGeom>
        </p:spPr>
        <p:txBody>
          <a:bodyPr wrap="square">
            <a:spAutoFit/>
          </a:bodyPr>
          <a:lstStyle/>
          <a:p>
            <a:pPr algn="ctr">
              <a:spcBef>
                <a:spcPts val="600"/>
              </a:spcBef>
            </a:pPr>
            <a:r>
              <a:rPr lang="en-CA"/>
              <a:t>of all TB-positive patients were correctly diagnosed in 2019 on the African continent</a:t>
            </a:r>
          </a:p>
        </p:txBody>
      </p:sp>
      <p:grpSp>
        <p:nvGrpSpPr>
          <p:cNvPr id="291" name="Group 290">
            <a:extLst>
              <a:ext uri="{FF2B5EF4-FFF2-40B4-BE49-F238E27FC236}">
                <a16:creationId xmlns:a16="http://schemas.microsoft.com/office/drawing/2014/main" id="{1F8BE4A5-E2B6-7F45-BD2E-4B4522654FB0}"/>
              </a:ext>
            </a:extLst>
          </p:cNvPr>
          <p:cNvGrpSpPr/>
          <p:nvPr/>
        </p:nvGrpSpPr>
        <p:grpSpPr>
          <a:xfrm>
            <a:off x="481781" y="1783319"/>
            <a:ext cx="3960043" cy="4432058"/>
            <a:chOff x="549250" y="1993900"/>
            <a:chExt cx="4180831" cy="4784268"/>
          </a:xfrm>
        </p:grpSpPr>
        <p:sp>
          <p:nvSpPr>
            <p:cNvPr id="272" name="Rectangle 271">
              <a:extLst>
                <a:ext uri="{FF2B5EF4-FFF2-40B4-BE49-F238E27FC236}">
                  <a16:creationId xmlns:a16="http://schemas.microsoft.com/office/drawing/2014/main" id="{A1DA3825-8BBC-2645-B9B8-74995B8F753B}"/>
                </a:ext>
              </a:extLst>
            </p:cNvPr>
            <p:cNvSpPr/>
            <p:nvPr/>
          </p:nvSpPr>
          <p:spPr>
            <a:xfrm>
              <a:off x="549250" y="5482450"/>
              <a:ext cx="3936789" cy="1295718"/>
            </a:xfrm>
            <a:prstGeom prst="rect">
              <a:avLst/>
            </a:prstGeom>
          </p:spPr>
          <p:txBody>
            <a:bodyPr wrap="square">
              <a:spAutoFit/>
            </a:bodyPr>
            <a:lstStyle/>
            <a:p>
              <a:pPr algn="ctr">
                <a:spcBef>
                  <a:spcPts val="600"/>
                </a:spcBef>
              </a:pPr>
              <a:r>
                <a:rPr lang="en-CA"/>
                <a:t>APOPO works in 3 of 30 high TB burden countries of Tanzania, Mozambique, and Ethiopia</a:t>
              </a:r>
            </a:p>
          </p:txBody>
        </p:sp>
        <p:grpSp>
          <p:nvGrpSpPr>
            <p:cNvPr id="290" name="Group 289">
              <a:extLst>
                <a:ext uri="{FF2B5EF4-FFF2-40B4-BE49-F238E27FC236}">
                  <a16:creationId xmlns:a16="http://schemas.microsoft.com/office/drawing/2014/main" id="{AB27AF83-4141-A84B-BB96-6FC0E6F3A263}"/>
                </a:ext>
              </a:extLst>
            </p:cNvPr>
            <p:cNvGrpSpPr/>
            <p:nvPr/>
          </p:nvGrpSpPr>
          <p:grpSpPr>
            <a:xfrm>
              <a:off x="563250" y="1993900"/>
              <a:ext cx="4166831" cy="3393548"/>
              <a:chOff x="563250" y="1993900"/>
              <a:chExt cx="4166831" cy="3393548"/>
            </a:xfrm>
          </p:grpSpPr>
          <p:grpSp>
            <p:nvGrpSpPr>
              <p:cNvPr id="271" name="Group 270">
                <a:extLst>
                  <a:ext uri="{FF2B5EF4-FFF2-40B4-BE49-F238E27FC236}">
                    <a16:creationId xmlns:a16="http://schemas.microsoft.com/office/drawing/2014/main" id="{4FA819F8-858F-E049-8815-2FD026730DC0}"/>
                  </a:ext>
                </a:extLst>
              </p:cNvPr>
              <p:cNvGrpSpPr/>
              <p:nvPr/>
            </p:nvGrpSpPr>
            <p:grpSpPr>
              <a:xfrm>
                <a:off x="563250" y="1993900"/>
                <a:ext cx="2969335" cy="3302797"/>
                <a:chOff x="1436856" y="2132088"/>
                <a:chExt cx="3169010" cy="3731115"/>
              </a:xfrm>
            </p:grpSpPr>
            <p:grpSp>
              <p:nvGrpSpPr>
                <p:cNvPr id="24" name="Google Shape;4130;p54">
                  <a:extLst>
                    <a:ext uri="{FF2B5EF4-FFF2-40B4-BE49-F238E27FC236}">
                      <a16:creationId xmlns:a16="http://schemas.microsoft.com/office/drawing/2014/main" id="{DBD1A1C3-C3B9-C24E-9EED-1651080444FB}"/>
                    </a:ext>
                  </a:extLst>
                </p:cNvPr>
                <p:cNvGrpSpPr/>
                <p:nvPr/>
              </p:nvGrpSpPr>
              <p:grpSpPr>
                <a:xfrm>
                  <a:off x="2961749" y="5153704"/>
                  <a:ext cx="757595" cy="709499"/>
                  <a:chOff x="3918000" y="3561900"/>
                  <a:chExt cx="236225" cy="207100"/>
                </a:xfrm>
              </p:grpSpPr>
              <p:sp>
                <p:nvSpPr>
                  <p:cNvPr id="233" name="Google Shape;4131;p54">
                    <a:extLst>
                      <a:ext uri="{FF2B5EF4-FFF2-40B4-BE49-F238E27FC236}">
                        <a16:creationId xmlns:a16="http://schemas.microsoft.com/office/drawing/2014/main" id="{D7C87CF9-CF42-9544-8F43-64A8FA84B73F}"/>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BAC8D3"/>
                  </a:solidFill>
                  <a:ln>
                    <a:solidFill>
                      <a:schemeClr val="bg1"/>
                    </a:solidFill>
                  </a:ln>
                </p:spPr>
              </p:sp>
              <p:sp>
                <p:nvSpPr>
                  <p:cNvPr id="234" name="Google Shape;4132;p54">
                    <a:extLst>
                      <a:ext uri="{FF2B5EF4-FFF2-40B4-BE49-F238E27FC236}">
                        <a16:creationId xmlns:a16="http://schemas.microsoft.com/office/drawing/2014/main" id="{0C9B31FF-3EB3-EE45-A743-5281955757C8}"/>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4228;p54">
                  <a:extLst>
                    <a:ext uri="{FF2B5EF4-FFF2-40B4-BE49-F238E27FC236}">
                      <a16:creationId xmlns:a16="http://schemas.microsoft.com/office/drawing/2014/main" id="{0744446B-E0ED-F542-9271-022BDACDDB5D}"/>
                    </a:ext>
                  </a:extLst>
                </p:cNvPr>
                <p:cNvSpPr/>
                <p:nvPr/>
              </p:nvSpPr>
              <p:spPr>
                <a:xfrm>
                  <a:off x="4189744" y="4664235"/>
                  <a:ext cx="352379" cy="704358"/>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72;p54">
                  <a:extLst>
                    <a:ext uri="{FF2B5EF4-FFF2-40B4-BE49-F238E27FC236}">
                      <a16:creationId xmlns:a16="http://schemas.microsoft.com/office/drawing/2014/main" id="{48C625B7-0EEB-9744-8CB0-60A43C775110}"/>
                    </a:ext>
                  </a:extLst>
                </p:cNvPr>
                <p:cNvSpPr/>
                <p:nvPr/>
              </p:nvSpPr>
              <p:spPr>
                <a:xfrm>
                  <a:off x="3756946" y="2343550"/>
                  <a:ext cx="70556" cy="218742"/>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73;p54">
                  <a:extLst>
                    <a:ext uri="{FF2B5EF4-FFF2-40B4-BE49-F238E27FC236}">
                      <a16:creationId xmlns:a16="http://schemas.microsoft.com/office/drawing/2014/main" id="{0F179EF8-7FC3-4649-AAAC-70AC841A438D}"/>
                    </a:ext>
                  </a:extLst>
                </p:cNvPr>
                <p:cNvSpPr/>
                <p:nvPr/>
              </p:nvSpPr>
              <p:spPr>
                <a:xfrm>
                  <a:off x="3819004" y="2343550"/>
                  <a:ext cx="18521" cy="4488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74;p54">
                  <a:extLst>
                    <a:ext uri="{FF2B5EF4-FFF2-40B4-BE49-F238E27FC236}">
                      <a16:creationId xmlns:a16="http://schemas.microsoft.com/office/drawing/2014/main" id="{7FFF8DFB-181D-1C48-85D8-6267030C6C3E}"/>
                    </a:ext>
                  </a:extLst>
                </p:cNvPr>
                <p:cNvSpPr/>
                <p:nvPr/>
              </p:nvSpPr>
              <p:spPr>
                <a:xfrm>
                  <a:off x="3798881" y="2391942"/>
                  <a:ext cx="25257" cy="62779"/>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75;p54">
                  <a:extLst>
                    <a:ext uri="{FF2B5EF4-FFF2-40B4-BE49-F238E27FC236}">
                      <a16:creationId xmlns:a16="http://schemas.microsoft.com/office/drawing/2014/main" id="{2FF7879A-CB07-2C45-A757-033ED79FFA73}"/>
                    </a:ext>
                  </a:extLst>
                </p:cNvPr>
                <p:cNvSpPr/>
                <p:nvPr/>
              </p:nvSpPr>
              <p:spPr>
                <a:xfrm>
                  <a:off x="3798881" y="2275462"/>
                  <a:ext cx="60453" cy="8068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76;p54">
                  <a:extLst>
                    <a:ext uri="{FF2B5EF4-FFF2-40B4-BE49-F238E27FC236}">
                      <a16:creationId xmlns:a16="http://schemas.microsoft.com/office/drawing/2014/main" id="{F71FB9A4-E9C1-E142-89B6-B9E04E9E2477}"/>
                    </a:ext>
                  </a:extLst>
                </p:cNvPr>
                <p:cNvSpPr/>
                <p:nvPr/>
              </p:nvSpPr>
              <p:spPr>
                <a:xfrm>
                  <a:off x="3802248" y="2338154"/>
                  <a:ext cx="186252" cy="245634"/>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83;p54">
                  <a:extLst>
                    <a:ext uri="{FF2B5EF4-FFF2-40B4-BE49-F238E27FC236}">
                      <a16:creationId xmlns:a16="http://schemas.microsoft.com/office/drawing/2014/main" id="{D9CBFD45-4FBC-4642-80F4-39AA0FB438F0}"/>
                    </a:ext>
                  </a:extLst>
                </p:cNvPr>
                <p:cNvSpPr/>
                <p:nvPr/>
              </p:nvSpPr>
              <p:spPr>
                <a:xfrm>
                  <a:off x="3339222" y="2438533"/>
                  <a:ext cx="578880" cy="51979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84;p54">
                  <a:extLst>
                    <a:ext uri="{FF2B5EF4-FFF2-40B4-BE49-F238E27FC236}">
                      <a16:creationId xmlns:a16="http://schemas.microsoft.com/office/drawing/2014/main" id="{B8FB324E-5137-5C47-BD2E-A50E89607F6B}"/>
                    </a:ext>
                  </a:extLst>
                </p:cNvPr>
                <p:cNvSpPr/>
                <p:nvPr/>
              </p:nvSpPr>
              <p:spPr>
                <a:xfrm>
                  <a:off x="3236918" y="2952842"/>
                  <a:ext cx="765053" cy="937318"/>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85;p54">
                  <a:extLst>
                    <a:ext uri="{FF2B5EF4-FFF2-40B4-BE49-F238E27FC236}">
                      <a16:creationId xmlns:a16="http://schemas.microsoft.com/office/drawing/2014/main" id="{178C9E32-79D0-9241-97DC-EB1BB26187FD}"/>
                    </a:ext>
                  </a:extLst>
                </p:cNvPr>
                <p:cNvSpPr/>
                <p:nvPr/>
              </p:nvSpPr>
              <p:spPr>
                <a:xfrm>
                  <a:off x="3758632" y="3316584"/>
                  <a:ext cx="704678" cy="571778"/>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48E2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86;p54">
                  <a:extLst>
                    <a:ext uri="{FF2B5EF4-FFF2-40B4-BE49-F238E27FC236}">
                      <a16:creationId xmlns:a16="http://schemas.microsoft.com/office/drawing/2014/main" id="{B4F2AE80-62F3-1A4C-B7FC-59377E975729}"/>
                    </a:ext>
                  </a:extLst>
                </p:cNvPr>
                <p:cNvSpPr/>
                <p:nvPr/>
              </p:nvSpPr>
              <p:spPr>
                <a:xfrm>
                  <a:off x="3909604" y="3157109"/>
                  <a:ext cx="310447" cy="2940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87;p54">
                  <a:extLst>
                    <a:ext uri="{FF2B5EF4-FFF2-40B4-BE49-F238E27FC236}">
                      <a16:creationId xmlns:a16="http://schemas.microsoft.com/office/drawing/2014/main" id="{37F3AA07-3CEF-E84A-A46D-E6D8DBEA463C}"/>
                    </a:ext>
                  </a:extLst>
                </p:cNvPr>
                <p:cNvSpPr/>
                <p:nvPr/>
              </p:nvSpPr>
              <p:spPr>
                <a:xfrm>
                  <a:off x="4161283" y="3431350"/>
                  <a:ext cx="70477" cy="89673"/>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88;p54">
                  <a:extLst>
                    <a:ext uri="{FF2B5EF4-FFF2-40B4-BE49-F238E27FC236}">
                      <a16:creationId xmlns:a16="http://schemas.microsoft.com/office/drawing/2014/main" id="{D5513CC2-E9CD-3E47-A88B-DB7B733A06B2}"/>
                    </a:ext>
                  </a:extLst>
                </p:cNvPr>
                <p:cNvSpPr/>
                <p:nvPr/>
              </p:nvSpPr>
              <p:spPr>
                <a:xfrm>
                  <a:off x="4131055" y="3467150"/>
                  <a:ext cx="474811" cy="67207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89;p54">
                  <a:extLst>
                    <a:ext uri="{FF2B5EF4-FFF2-40B4-BE49-F238E27FC236}">
                      <a16:creationId xmlns:a16="http://schemas.microsoft.com/office/drawing/2014/main" id="{A3426DC2-730B-FD41-9189-B08E7C1B2DF9}"/>
                    </a:ext>
                  </a:extLst>
                </p:cNvPr>
                <p:cNvSpPr/>
                <p:nvPr/>
              </p:nvSpPr>
              <p:spPr>
                <a:xfrm>
                  <a:off x="3787174" y="3789696"/>
                  <a:ext cx="389261" cy="503689"/>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90;p54">
                  <a:extLst>
                    <a:ext uri="{FF2B5EF4-FFF2-40B4-BE49-F238E27FC236}">
                      <a16:creationId xmlns:a16="http://schemas.microsoft.com/office/drawing/2014/main" id="{353F0EB2-6D27-0F48-AF5C-C617A959E7F1}"/>
                    </a:ext>
                  </a:extLst>
                </p:cNvPr>
                <p:cNvSpPr/>
                <p:nvPr/>
              </p:nvSpPr>
              <p:spPr>
                <a:xfrm>
                  <a:off x="3689839" y="4115838"/>
                  <a:ext cx="35278" cy="85"/>
                </a:xfrm>
                <a:custGeom>
                  <a:avLst/>
                  <a:gdLst/>
                  <a:ahLst/>
                  <a:cxnLst/>
                  <a:rect l="l" t="t" r="r" b="b"/>
                  <a:pathLst>
                    <a:path w="440" h="1" extrusionOk="0">
                      <a:moveTo>
                        <a:pt x="1" y="1"/>
                      </a:moveTo>
                      <a:lnTo>
                        <a:pt x="210" y="1"/>
                      </a:lnTo>
                      <a:lnTo>
                        <a:pt x="440" y="1"/>
                      </a:lnTo>
                      <a:lnTo>
                        <a:pt x="22"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91;p54">
                  <a:extLst>
                    <a:ext uri="{FF2B5EF4-FFF2-40B4-BE49-F238E27FC236}">
                      <a16:creationId xmlns:a16="http://schemas.microsoft.com/office/drawing/2014/main" id="{97E92457-5434-AB44-9AEF-A1A9062AE02A}"/>
                    </a:ext>
                  </a:extLst>
                </p:cNvPr>
                <p:cNvSpPr/>
                <p:nvPr/>
              </p:nvSpPr>
              <p:spPr>
                <a:xfrm>
                  <a:off x="3594186" y="3852475"/>
                  <a:ext cx="268514" cy="283234"/>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92;p54">
                  <a:extLst>
                    <a:ext uri="{FF2B5EF4-FFF2-40B4-BE49-F238E27FC236}">
                      <a16:creationId xmlns:a16="http://schemas.microsoft.com/office/drawing/2014/main" id="{BC08E744-93D1-0847-96A9-66C8EBBD7804}"/>
                    </a:ext>
                  </a:extLst>
                </p:cNvPr>
                <p:cNvSpPr/>
                <p:nvPr/>
              </p:nvSpPr>
              <p:spPr>
                <a:xfrm>
                  <a:off x="2898008" y="3508347"/>
                  <a:ext cx="604055" cy="435599"/>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93;p54">
                  <a:extLst>
                    <a:ext uri="{FF2B5EF4-FFF2-40B4-BE49-F238E27FC236}">
                      <a16:creationId xmlns:a16="http://schemas.microsoft.com/office/drawing/2014/main" id="{BDD076B1-DF1C-6549-B504-131124532F6F}"/>
                    </a:ext>
                  </a:extLst>
                </p:cNvPr>
                <p:cNvSpPr/>
                <p:nvPr/>
              </p:nvSpPr>
              <p:spPr>
                <a:xfrm>
                  <a:off x="2651382" y="2365048"/>
                  <a:ext cx="716464" cy="71155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94;p54">
                  <a:extLst>
                    <a:ext uri="{FF2B5EF4-FFF2-40B4-BE49-F238E27FC236}">
                      <a16:creationId xmlns:a16="http://schemas.microsoft.com/office/drawing/2014/main" id="{62DFD9E1-C73A-6944-880C-4060F82F7B77}"/>
                    </a:ext>
                  </a:extLst>
                </p:cNvPr>
                <p:cNvSpPr/>
                <p:nvPr/>
              </p:nvSpPr>
              <p:spPr>
                <a:xfrm>
                  <a:off x="2560782" y="2132088"/>
                  <a:ext cx="182964" cy="381813"/>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95;p54">
                  <a:extLst>
                    <a:ext uri="{FF2B5EF4-FFF2-40B4-BE49-F238E27FC236}">
                      <a16:creationId xmlns:a16="http://schemas.microsoft.com/office/drawing/2014/main" id="{90A157CC-BC50-DB45-96CA-6E67625BC20E}"/>
                    </a:ext>
                  </a:extLst>
                </p:cNvPr>
                <p:cNvSpPr/>
                <p:nvPr/>
              </p:nvSpPr>
              <p:spPr>
                <a:xfrm>
                  <a:off x="1841109" y="2144592"/>
                  <a:ext cx="929496" cy="96061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96;p54">
                  <a:extLst>
                    <a:ext uri="{FF2B5EF4-FFF2-40B4-BE49-F238E27FC236}">
                      <a16:creationId xmlns:a16="http://schemas.microsoft.com/office/drawing/2014/main" id="{72D1D150-3D2D-5F4A-8C47-DCAF0530A010}"/>
                    </a:ext>
                  </a:extLst>
                </p:cNvPr>
                <p:cNvSpPr/>
                <p:nvPr/>
              </p:nvSpPr>
              <p:spPr>
                <a:xfrm>
                  <a:off x="1656621" y="2209172"/>
                  <a:ext cx="536869" cy="453413"/>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97;p54">
                  <a:extLst>
                    <a:ext uri="{FF2B5EF4-FFF2-40B4-BE49-F238E27FC236}">
                      <a16:creationId xmlns:a16="http://schemas.microsoft.com/office/drawing/2014/main" id="{42F5CE92-2822-1F41-A29F-64C933F26681}"/>
                    </a:ext>
                  </a:extLst>
                </p:cNvPr>
                <p:cNvSpPr/>
                <p:nvPr/>
              </p:nvSpPr>
              <p:spPr>
                <a:xfrm>
                  <a:off x="1463634" y="2660699"/>
                  <a:ext cx="380923" cy="326229"/>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98;p54">
                  <a:extLst>
                    <a:ext uri="{FF2B5EF4-FFF2-40B4-BE49-F238E27FC236}">
                      <a16:creationId xmlns:a16="http://schemas.microsoft.com/office/drawing/2014/main" id="{16884B60-2832-0E4E-9C82-6CDB2E06A3C2}"/>
                    </a:ext>
                  </a:extLst>
                </p:cNvPr>
                <p:cNvSpPr/>
                <p:nvPr/>
              </p:nvSpPr>
              <p:spPr>
                <a:xfrm>
                  <a:off x="1462032" y="2675089"/>
                  <a:ext cx="546971" cy="643378"/>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99;p54">
                  <a:extLst>
                    <a:ext uri="{FF2B5EF4-FFF2-40B4-BE49-F238E27FC236}">
                      <a16:creationId xmlns:a16="http://schemas.microsoft.com/office/drawing/2014/main" id="{7CECC12A-B818-364A-B325-CBEF287C73F5}"/>
                    </a:ext>
                  </a:extLst>
                </p:cNvPr>
                <p:cNvSpPr/>
                <p:nvPr/>
              </p:nvSpPr>
              <p:spPr>
                <a:xfrm>
                  <a:off x="1680114" y="2796963"/>
                  <a:ext cx="754951" cy="747353"/>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300;p54">
                  <a:extLst>
                    <a:ext uri="{FF2B5EF4-FFF2-40B4-BE49-F238E27FC236}">
                      <a16:creationId xmlns:a16="http://schemas.microsoft.com/office/drawing/2014/main" id="{1FCA54E7-BB1E-B64A-97D3-DE4FDABD97A2}"/>
                    </a:ext>
                  </a:extLst>
                </p:cNvPr>
                <p:cNvSpPr/>
                <p:nvPr/>
              </p:nvSpPr>
              <p:spPr>
                <a:xfrm>
                  <a:off x="1998819" y="3300481"/>
                  <a:ext cx="349012" cy="270730"/>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301;p54">
                  <a:extLst>
                    <a:ext uri="{FF2B5EF4-FFF2-40B4-BE49-F238E27FC236}">
                      <a16:creationId xmlns:a16="http://schemas.microsoft.com/office/drawing/2014/main" id="{A0EFAEA1-69A4-9546-A72A-965F9BE3FC77}"/>
                    </a:ext>
                  </a:extLst>
                </p:cNvPr>
                <p:cNvSpPr/>
                <p:nvPr/>
              </p:nvSpPr>
              <p:spPr>
                <a:xfrm>
                  <a:off x="1436856" y="3221601"/>
                  <a:ext cx="298661" cy="233132"/>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302;p54">
                  <a:extLst>
                    <a:ext uri="{FF2B5EF4-FFF2-40B4-BE49-F238E27FC236}">
                      <a16:creationId xmlns:a16="http://schemas.microsoft.com/office/drawing/2014/main" id="{E5F8DC41-2673-1A4E-91C6-E7DFE161F31E}"/>
                    </a:ext>
                  </a:extLst>
                </p:cNvPr>
                <p:cNvSpPr/>
                <p:nvPr/>
              </p:nvSpPr>
              <p:spPr>
                <a:xfrm>
                  <a:off x="1470369" y="3422357"/>
                  <a:ext cx="142716" cy="91471"/>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4303;p54">
                  <a:extLst>
                    <a:ext uri="{FF2B5EF4-FFF2-40B4-BE49-F238E27FC236}">
                      <a16:creationId xmlns:a16="http://schemas.microsoft.com/office/drawing/2014/main" id="{DECCA868-87F5-DF46-B6D5-97FA540C26C6}"/>
                    </a:ext>
                  </a:extLst>
                </p:cNvPr>
                <p:cNvGrpSpPr/>
                <p:nvPr/>
              </p:nvGrpSpPr>
              <p:grpSpPr>
                <a:xfrm>
                  <a:off x="1462032" y="3359663"/>
                  <a:ext cx="426143" cy="340531"/>
                  <a:chOff x="3450375" y="3038225"/>
                  <a:chExt cx="132875" cy="99400"/>
                </a:xfrm>
              </p:grpSpPr>
              <p:sp>
                <p:nvSpPr>
                  <p:cNvPr id="191" name="Google Shape;4304;p54">
                    <a:extLst>
                      <a:ext uri="{FF2B5EF4-FFF2-40B4-BE49-F238E27FC236}">
                        <a16:creationId xmlns:a16="http://schemas.microsoft.com/office/drawing/2014/main" id="{EF091FF5-2D1A-584F-AD15-AFB21579D724}"/>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05;p54">
                    <a:extLst>
                      <a:ext uri="{FF2B5EF4-FFF2-40B4-BE49-F238E27FC236}">
                        <a16:creationId xmlns:a16="http://schemas.microsoft.com/office/drawing/2014/main" id="{E53FF883-E409-044D-B759-138EA8E602BA}"/>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4306;p54">
                  <a:extLst>
                    <a:ext uri="{FF2B5EF4-FFF2-40B4-BE49-F238E27FC236}">
                      <a16:creationId xmlns:a16="http://schemas.microsoft.com/office/drawing/2014/main" id="{ED61182D-A063-7F47-9589-D8F37D3D78F9}"/>
                    </a:ext>
                  </a:extLst>
                </p:cNvPr>
                <p:cNvSpPr/>
                <p:nvPr/>
              </p:nvSpPr>
              <p:spPr>
                <a:xfrm>
                  <a:off x="1631446" y="3556736"/>
                  <a:ext cx="129247" cy="164956"/>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307;p54">
                  <a:extLst>
                    <a:ext uri="{FF2B5EF4-FFF2-40B4-BE49-F238E27FC236}">
                      <a16:creationId xmlns:a16="http://schemas.microsoft.com/office/drawing/2014/main" id="{AB118D22-C85E-B54D-B72E-237AB6D1E5B3}"/>
                    </a:ext>
                  </a:extLst>
                </p:cNvPr>
                <p:cNvSpPr/>
                <p:nvPr/>
              </p:nvSpPr>
              <p:spPr>
                <a:xfrm>
                  <a:off x="1715310" y="3632019"/>
                  <a:ext cx="187935" cy="215146"/>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308;p54">
                  <a:extLst>
                    <a:ext uri="{FF2B5EF4-FFF2-40B4-BE49-F238E27FC236}">
                      <a16:creationId xmlns:a16="http://schemas.microsoft.com/office/drawing/2014/main" id="{82395010-0F23-FE48-A811-DFBC457FA684}"/>
                    </a:ext>
                  </a:extLst>
                </p:cNvPr>
                <p:cNvSpPr/>
                <p:nvPr/>
              </p:nvSpPr>
              <p:spPr>
                <a:xfrm>
                  <a:off x="1846161" y="3526333"/>
                  <a:ext cx="286954" cy="32263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309;p54">
                  <a:extLst>
                    <a:ext uri="{FF2B5EF4-FFF2-40B4-BE49-F238E27FC236}">
                      <a16:creationId xmlns:a16="http://schemas.microsoft.com/office/drawing/2014/main" id="{49EE16A3-017C-914E-B7BE-6D0307E96D32}"/>
                    </a:ext>
                  </a:extLst>
                </p:cNvPr>
                <p:cNvSpPr/>
                <p:nvPr/>
              </p:nvSpPr>
              <p:spPr>
                <a:xfrm>
                  <a:off x="2092785" y="3499439"/>
                  <a:ext cx="196354" cy="32802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310;p54">
                  <a:extLst>
                    <a:ext uri="{FF2B5EF4-FFF2-40B4-BE49-F238E27FC236}">
                      <a16:creationId xmlns:a16="http://schemas.microsoft.com/office/drawing/2014/main" id="{8783BE0B-3AB2-0143-97A3-FA4B25395FAB}"/>
                    </a:ext>
                  </a:extLst>
                </p:cNvPr>
                <p:cNvSpPr/>
                <p:nvPr/>
              </p:nvSpPr>
              <p:spPr>
                <a:xfrm>
                  <a:off x="2230370" y="3499439"/>
                  <a:ext cx="93969" cy="267046"/>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311;p54">
                  <a:extLst>
                    <a:ext uri="{FF2B5EF4-FFF2-40B4-BE49-F238E27FC236}">
                      <a16:creationId xmlns:a16="http://schemas.microsoft.com/office/drawing/2014/main" id="{76BCED03-62B6-9049-9965-1779D0D5B91F}"/>
                    </a:ext>
                  </a:extLst>
                </p:cNvPr>
                <p:cNvSpPr/>
                <p:nvPr/>
              </p:nvSpPr>
              <p:spPr>
                <a:xfrm>
                  <a:off x="2280642" y="3431350"/>
                  <a:ext cx="144399" cy="32263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312;p54">
                  <a:extLst>
                    <a:ext uri="{FF2B5EF4-FFF2-40B4-BE49-F238E27FC236}">
                      <a16:creationId xmlns:a16="http://schemas.microsoft.com/office/drawing/2014/main" id="{C9AE8B05-F34C-CA4B-AE04-22D85F53350E}"/>
                    </a:ext>
                  </a:extLst>
                </p:cNvPr>
                <p:cNvSpPr/>
                <p:nvPr/>
              </p:nvSpPr>
              <p:spPr>
                <a:xfrm>
                  <a:off x="2846053" y="2875760"/>
                  <a:ext cx="483149" cy="820838"/>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313;p54">
                  <a:extLst>
                    <a:ext uri="{FF2B5EF4-FFF2-40B4-BE49-F238E27FC236}">
                      <a16:creationId xmlns:a16="http://schemas.microsoft.com/office/drawing/2014/main" id="{BFAD93EF-7AE4-C54C-B441-42B9EE46CADB}"/>
                    </a:ext>
                  </a:extLst>
                </p:cNvPr>
                <p:cNvSpPr/>
                <p:nvPr/>
              </p:nvSpPr>
              <p:spPr>
                <a:xfrm>
                  <a:off x="2787283" y="3406254"/>
                  <a:ext cx="15155" cy="8993"/>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314;p54">
                  <a:extLst>
                    <a:ext uri="{FF2B5EF4-FFF2-40B4-BE49-F238E27FC236}">
                      <a16:creationId xmlns:a16="http://schemas.microsoft.com/office/drawing/2014/main" id="{07E61ABA-DDF9-6A4D-A057-55E812A2C4E3}"/>
                    </a:ext>
                  </a:extLst>
                </p:cNvPr>
                <p:cNvSpPr/>
                <p:nvPr/>
              </p:nvSpPr>
              <p:spPr>
                <a:xfrm>
                  <a:off x="2248812" y="2886551"/>
                  <a:ext cx="706362" cy="586080"/>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315;p54">
                  <a:extLst>
                    <a:ext uri="{FF2B5EF4-FFF2-40B4-BE49-F238E27FC236}">
                      <a16:creationId xmlns:a16="http://schemas.microsoft.com/office/drawing/2014/main" id="{C51C6513-60C3-8947-AE19-EDA20F62E331}"/>
                    </a:ext>
                  </a:extLst>
                </p:cNvPr>
                <p:cNvSpPr/>
                <p:nvPr/>
              </p:nvSpPr>
              <p:spPr>
                <a:xfrm>
                  <a:off x="2367875" y="3370370"/>
                  <a:ext cx="530212" cy="485704"/>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316;p54">
                  <a:extLst>
                    <a:ext uri="{FF2B5EF4-FFF2-40B4-BE49-F238E27FC236}">
                      <a16:creationId xmlns:a16="http://schemas.microsoft.com/office/drawing/2014/main" id="{4827C896-1F40-AC44-BC10-31533431F536}"/>
                    </a:ext>
                  </a:extLst>
                </p:cNvPr>
                <p:cNvSpPr/>
                <p:nvPr/>
              </p:nvSpPr>
              <p:spPr>
                <a:xfrm>
                  <a:off x="2626287" y="3413364"/>
                  <a:ext cx="352300" cy="564583"/>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317;p54">
                  <a:extLst>
                    <a:ext uri="{FF2B5EF4-FFF2-40B4-BE49-F238E27FC236}">
                      <a16:creationId xmlns:a16="http://schemas.microsoft.com/office/drawing/2014/main" id="{214A2680-9136-EA47-A192-81BCFCA5859D}"/>
                    </a:ext>
                  </a:extLst>
                </p:cNvPr>
                <p:cNvSpPr/>
                <p:nvPr/>
              </p:nvSpPr>
              <p:spPr>
                <a:xfrm>
                  <a:off x="2627889" y="3954565"/>
                  <a:ext cx="265145" cy="306530"/>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318;p54">
                  <a:extLst>
                    <a:ext uri="{FF2B5EF4-FFF2-40B4-BE49-F238E27FC236}">
                      <a16:creationId xmlns:a16="http://schemas.microsoft.com/office/drawing/2014/main" id="{8DAB1216-271E-5641-9A4A-7B186FE5B8CE}"/>
                    </a:ext>
                  </a:extLst>
                </p:cNvPr>
                <p:cNvSpPr/>
                <p:nvPr/>
              </p:nvSpPr>
              <p:spPr>
                <a:xfrm>
                  <a:off x="2653065" y="3959962"/>
                  <a:ext cx="94048" cy="64577"/>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319;p54">
                  <a:extLst>
                    <a:ext uri="{FF2B5EF4-FFF2-40B4-BE49-F238E27FC236}">
                      <a16:creationId xmlns:a16="http://schemas.microsoft.com/office/drawing/2014/main" id="{0B4B1177-D7A8-E54A-AB00-C27F2F9512B2}"/>
                    </a:ext>
                  </a:extLst>
                </p:cNvPr>
                <p:cNvSpPr/>
                <p:nvPr/>
              </p:nvSpPr>
              <p:spPr>
                <a:xfrm>
                  <a:off x="2738615" y="3875770"/>
                  <a:ext cx="355748" cy="444507"/>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320;p54">
                  <a:extLst>
                    <a:ext uri="{FF2B5EF4-FFF2-40B4-BE49-F238E27FC236}">
                      <a16:creationId xmlns:a16="http://schemas.microsoft.com/office/drawing/2014/main" id="{B12017DA-5CBE-1846-8A85-93BF46C805E5}"/>
                    </a:ext>
                  </a:extLst>
                </p:cNvPr>
                <p:cNvSpPr/>
                <p:nvPr/>
              </p:nvSpPr>
              <p:spPr>
                <a:xfrm>
                  <a:off x="2777259" y="4284305"/>
                  <a:ext cx="50351" cy="73570"/>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321;p54">
                  <a:extLst>
                    <a:ext uri="{FF2B5EF4-FFF2-40B4-BE49-F238E27FC236}">
                      <a16:creationId xmlns:a16="http://schemas.microsoft.com/office/drawing/2014/main" id="{B962C1BD-54A7-AB49-8C72-81DA5574BCB6}"/>
                    </a:ext>
                  </a:extLst>
                </p:cNvPr>
                <p:cNvSpPr/>
                <p:nvPr/>
              </p:nvSpPr>
              <p:spPr>
                <a:xfrm>
                  <a:off x="3582482" y="4112326"/>
                  <a:ext cx="518426" cy="564498"/>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F48E2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322;p54">
                  <a:extLst>
                    <a:ext uri="{FF2B5EF4-FFF2-40B4-BE49-F238E27FC236}">
                      <a16:creationId xmlns:a16="http://schemas.microsoft.com/office/drawing/2014/main" id="{F960AC74-5FDF-0045-9046-E0915CCB18B6}"/>
                    </a:ext>
                  </a:extLst>
                </p:cNvPr>
                <p:cNvSpPr/>
                <p:nvPr/>
              </p:nvSpPr>
              <p:spPr>
                <a:xfrm>
                  <a:off x="3567409" y="4123032"/>
                  <a:ext cx="93969" cy="825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323;p54">
                  <a:extLst>
                    <a:ext uri="{FF2B5EF4-FFF2-40B4-BE49-F238E27FC236}">
                      <a16:creationId xmlns:a16="http://schemas.microsoft.com/office/drawing/2014/main" id="{7801DCB8-4E73-7741-9854-918509C2FE7F}"/>
                    </a:ext>
                  </a:extLst>
                </p:cNvPr>
                <p:cNvSpPr/>
                <p:nvPr/>
              </p:nvSpPr>
              <p:spPr>
                <a:xfrm>
                  <a:off x="3567409" y="4171424"/>
                  <a:ext cx="92283" cy="120163"/>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324;p54">
                  <a:extLst>
                    <a:ext uri="{FF2B5EF4-FFF2-40B4-BE49-F238E27FC236}">
                      <a16:creationId xmlns:a16="http://schemas.microsoft.com/office/drawing/2014/main" id="{E42BAF95-3F9E-AE4F-B14D-9F5EE8924F5E}"/>
                    </a:ext>
                  </a:extLst>
                </p:cNvPr>
                <p:cNvSpPr/>
                <p:nvPr/>
              </p:nvSpPr>
              <p:spPr>
                <a:xfrm>
                  <a:off x="2783916" y="3800487"/>
                  <a:ext cx="884195" cy="935520"/>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325;p54">
                  <a:extLst>
                    <a:ext uri="{FF2B5EF4-FFF2-40B4-BE49-F238E27FC236}">
                      <a16:creationId xmlns:a16="http://schemas.microsoft.com/office/drawing/2014/main" id="{8EA4F833-5ED1-9E4F-A384-5FD3BBA97479}"/>
                    </a:ext>
                  </a:extLst>
                </p:cNvPr>
                <p:cNvSpPr/>
                <p:nvPr/>
              </p:nvSpPr>
              <p:spPr>
                <a:xfrm>
                  <a:off x="3735140" y="4533453"/>
                  <a:ext cx="147687" cy="397916"/>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326;p54">
                  <a:extLst>
                    <a:ext uri="{FF2B5EF4-FFF2-40B4-BE49-F238E27FC236}">
                      <a16:creationId xmlns:a16="http://schemas.microsoft.com/office/drawing/2014/main" id="{9B67E2F8-234D-2249-B25B-6AA99CB50B5A}"/>
                    </a:ext>
                  </a:extLst>
                </p:cNvPr>
                <p:cNvSpPr/>
                <p:nvPr/>
              </p:nvSpPr>
              <p:spPr>
                <a:xfrm>
                  <a:off x="3228499" y="4474270"/>
                  <a:ext cx="546971" cy="498293"/>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27;p54">
                  <a:extLst>
                    <a:ext uri="{FF2B5EF4-FFF2-40B4-BE49-F238E27FC236}">
                      <a16:creationId xmlns:a16="http://schemas.microsoft.com/office/drawing/2014/main" id="{6A5EBDBB-8039-044B-93B8-FB833187A6D5}"/>
                    </a:ext>
                  </a:extLst>
                </p:cNvPr>
                <p:cNvSpPr/>
                <p:nvPr/>
              </p:nvSpPr>
              <p:spPr>
                <a:xfrm>
                  <a:off x="2752084" y="4359588"/>
                  <a:ext cx="580484" cy="612974"/>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28;p54">
                  <a:extLst>
                    <a:ext uri="{FF2B5EF4-FFF2-40B4-BE49-F238E27FC236}">
                      <a16:creationId xmlns:a16="http://schemas.microsoft.com/office/drawing/2014/main" id="{B6D46102-8280-3F4C-A628-A3D590ACD510}"/>
                    </a:ext>
                  </a:extLst>
                </p:cNvPr>
                <p:cNvSpPr/>
                <p:nvPr/>
              </p:nvSpPr>
              <p:spPr>
                <a:xfrm>
                  <a:off x="3374421" y="4847005"/>
                  <a:ext cx="362481" cy="353121"/>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29;p54">
                  <a:extLst>
                    <a:ext uri="{FF2B5EF4-FFF2-40B4-BE49-F238E27FC236}">
                      <a16:creationId xmlns:a16="http://schemas.microsoft.com/office/drawing/2014/main" id="{CD4978E2-2BF4-DC46-986E-D595AA34C856}"/>
                    </a:ext>
                  </a:extLst>
                </p:cNvPr>
                <p:cNvSpPr/>
                <p:nvPr/>
              </p:nvSpPr>
              <p:spPr>
                <a:xfrm>
                  <a:off x="3124509" y="4956375"/>
                  <a:ext cx="434562" cy="464206"/>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30;p54">
                  <a:extLst>
                    <a:ext uri="{FF2B5EF4-FFF2-40B4-BE49-F238E27FC236}">
                      <a16:creationId xmlns:a16="http://schemas.microsoft.com/office/drawing/2014/main" id="{E2D06469-6CB3-644D-BC52-B2AECC04868E}"/>
                    </a:ext>
                  </a:extLst>
                </p:cNvPr>
                <p:cNvSpPr/>
                <p:nvPr/>
              </p:nvSpPr>
              <p:spPr>
                <a:xfrm>
                  <a:off x="2753767" y="4913296"/>
                  <a:ext cx="620733" cy="62376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31;p54">
                  <a:extLst>
                    <a:ext uri="{FF2B5EF4-FFF2-40B4-BE49-F238E27FC236}">
                      <a16:creationId xmlns:a16="http://schemas.microsoft.com/office/drawing/2014/main" id="{94C78FE2-C158-1A47-836C-E283552C93A9}"/>
                    </a:ext>
                  </a:extLst>
                </p:cNvPr>
                <p:cNvSpPr/>
                <p:nvPr/>
              </p:nvSpPr>
              <p:spPr>
                <a:xfrm>
                  <a:off x="3619362" y="4590750"/>
                  <a:ext cx="483230" cy="831629"/>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F48E2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32;p54">
                  <a:extLst>
                    <a:ext uri="{FF2B5EF4-FFF2-40B4-BE49-F238E27FC236}">
                      <a16:creationId xmlns:a16="http://schemas.microsoft.com/office/drawing/2014/main" id="{F1F3C1AF-F5CB-E040-B6DB-D640525B1292}"/>
                    </a:ext>
                  </a:extLst>
                </p:cNvPr>
                <p:cNvSpPr/>
                <p:nvPr/>
              </p:nvSpPr>
              <p:spPr>
                <a:xfrm>
                  <a:off x="3611024" y="5361314"/>
                  <a:ext cx="67189" cy="8076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33;p54">
                  <a:extLst>
                    <a:ext uri="{FF2B5EF4-FFF2-40B4-BE49-F238E27FC236}">
                      <a16:creationId xmlns:a16="http://schemas.microsoft.com/office/drawing/2014/main" id="{9106D666-8731-6F43-A423-D8FA813847AE}"/>
                    </a:ext>
                  </a:extLst>
                </p:cNvPr>
                <p:cNvSpPr/>
                <p:nvPr/>
              </p:nvSpPr>
              <p:spPr>
                <a:xfrm>
                  <a:off x="3431508" y="5520786"/>
                  <a:ext cx="107438" cy="107659"/>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BAC8D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799;p42">
                <a:extLst>
                  <a:ext uri="{FF2B5EF4-FFF2-40B4-BE49-F238E27FC236}">
                    <a16:creationId xmlns:a16="http://schemas.microsoft.com/office/drawing/2014/main" id="{8ABA3F0E-927B-3E4C-8DB6-6E95FFB87098}"/>
                  </a:ext>
                </a:extLst>
              </p:cNvPr>
              <p:cNvSpPr/>
              <p:nvPr/>
            </p:nvSpPr>
            <p:spPr>
              <a:xfrm>
                <a:off x="3023234" y="4302144"/>
                <a:ext cx="665728" cy="764795"/>
              </a:xfrm>
              <a:custGeom>
                <a:avLst/>
                <a:gdLst/>
                <a:ahLst/>
                <a:cxnLst/>
                <a:rect l="l" t="t" r="r" b="b"/>
                <a:pathLst>
                  <a:path w="7904" h="70619" extrusionOk="0">
                    <a:moveTo>
                      <a:pt x="0" y="0"/>
                    </a:moveTo>
                    <a:lnTo>
                      <a:pt x="7904" y="0"/>
                    </a:lnTo>
                    <a:lnTo>
                      <a:pt x="7904" y="70619"/>
                    </a:lnTo>
                  </a:path>
                </a:pathLst>
              </a:custGeom>
              <a:noFill/>
              <a:ln w="19050" cap="flat" cmpd="sng">
                <a:solidFill>
                  <a:srgbClr val="F48E20"/>
                </a:solidFill>
                <a:prstDash val="solid"/>
                <a:round/>
                <a:headEnd type="none" w="med" len="med"/>
                <a:tailEnd type="none" w="med" len="med"/>
              </a:ln>
            </p:spPr>
          </p:sp>
          <p:sp>
            <p:nvSpPr>
              <p:cNvPr id="285" name="Google Shape;802;p42">
                <a:extLst>
                  <a:ext uri="{FF2B5EF4-FFF2-40B4-BE49-F238E27FC236}">
                    <a16:creationId xmlns:a16="http://schemas.microsoft.com/office/drawing/2014/main" id="{724C8ABB-F29E-5047-8988-812FBF0671E6}"/>
                  </a:ext>
                </a:extLst>
              </p:cNvPr>
              <p:cNvSpPr txBox="1">
                <a:spLocks/>
              </p:cNvSpPr>
              <p:nvPr/>
            </p:nvSpPr>
            <p:spPr>
              <a:xfrm>
                <a:off x="3172646" y="5002725"/>
                <a:ext cx="1292243" cy="384723"/>
              </a:xfrm>
              <a:prstGeom prst="rect">
                <a:avLst/>
              </a:prstGeom>
              <a:solidFill>
                <a:schemeClr val="tx1">
                  <a:lumMod val="75000"/>
                  <a:lumOff val="25000"/>
                </a:schemeClr>
              </a:solidFill>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CA" sz="1400">
                    <a:solidFill>
                      <a:srgbClr val="F48E20"/>
                    </a:solidFill>
                    <a:latin typeface="+mn-lt"/>
                    <a:ea typeface="Muli"/>
                    <a:cs typeface="Muli"/>
                    <a:sym typeface="Muli"/>
                  </a:rPr>
                  <a:t>Mozambique</a:t>
                </a:r>
              </a:p>
            </p:txBody>
          </p:sp>
          <p:sp>
            <p:nvSpPr>
              <p:cNvPr id="286" name="Google Shape;799;p42">
                <a:extLst>
                  <a:ext uri="{FF2B5EF4-FFF2-40B4-BE49-F238E27FC236}">
                    <a16:creationId xmlns:a16="http://schemas.microsoft.com/office/drawing/2014/main" id="{8A800807-A40B-024C-8B1C-FD56CFD65439}"/>
                  </a:ext>
                </a:extLst>
              </p:cNvPr>
              <p:cNvSpPr/>
              <p:nvPr/>
            </p:nvSpPr>
            <p:spPr>
              <a:xfrm flipV="1">
                <a:off x="2905231" y="3860200"/>
                <a:ext cx="986495" cy="188406"/>
              </a:xfrm>
              <a:custGeom>
                <a:avLst/>
                <a:gdLst/>
                <a:ahLst/>
                <a:cxnLst/>
                <a:rect l="l" t="t" r="r" b="b"/>
                <a:pathLst>
                  <a:path w="7904" h="70619" extrusionOk="0">
                    <a:moveTo>
                      <a:pt x="0" y="0"/>
                    </a:moveTo>
                    <a:lnTo>
                      <a:pt x="7904" y="0"/>
                    </a:lnTo>
                    <a:lnTo>
                      <a:pt x="7904" y="70619"/>
                    </a:lnTo>
                  </a:path>
                </a:pathLst>
              </a:custGeom>
              <a:noFill/>
              <a:ln w="19050" cap="flat" cmpd="sng">
                <a:solidFill>
                  <a:srgbClr val="F48E20"/>
                </a:solidFill>
                <a:prstDash val="solid"/>
                <a:round/>
                <a:headEnd type="none" w="med" len="med"/>
                <a:tailEnd type="none" w="med" len="med"/>
              </a:ln>
            </p:spPr>
          </p:sp>
          <p:sp>
            <p:nvSpPr>
              <p:cNvPr id="287" name="Google Shape;802;p42">
                <a:extLst>
                  <a:ext uri="{FF2B5EF4-FFF2-40B4-BE49-F238E27FC236}">
                    <a16:creationId xmlns:a16="http://schemas.microsoft.com/office/drawing/2014/main" id="{74321403-7CF0-B642-8303-96E35603851E}"/>
                  </a:ext>
                </a:extLst>
              </p:cNvPr>
              <p:cNvSpPr txBox="1">
                <a:spLocks/>
              </p:cNvSpPr>
              <p:nvPr/>
            </p:nvSpPr>
            <p:spPr>
              <a:xfrm>
                <a:off x="3437838" y="3558738"/>
                <a:ext cx="1292243" cy="384723"/>
              </a:xfrm>
              <a:prstGeom prst="rect">
                <a:avLst/>
              </a:prstGeom>
              <a:solidFill>
                <a:schemeClr val="tx1">
                  <a:lumMod val="75000"/>
                  <a:lumOff val="25000"/>
                </a:schemeClr>
              </a:solidFill>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CA" sz="1400">
                    <a:solidFill>
                      <a:srgbClr val="F48E20"/>
                    </a:solidFill>
                    <a:latin typeface="+mn-lt"/>
                    <a:ea typeface="Muli"/>
                    <a:cs typeface="Muli"/>
                    <a:sym typeface="Muli"/>
                  </a:rPr>
                  <a:t>Tanzania</a:t>
                </a:r>
              </a:p>
            </p:txBody>
          </p:sp>
          <p:sp>
            <p:nvSpPr>
              <p:cNvPr id="288" name="Google Shape;799;p42">
                <a:extLst>
                  <a:ext uri="{FF2B5EF4-FFF2-40B4-BE49-F238E27FC236}">
                    <a16:creationId xmlns:a16="http://schemas.microsoft.com/office/drawing/2014/main" id="{650EB795-FCD1-E443-8CF3-7D96AB6305CD}"/>
                  </a:ext>
                </a:extLst>
              </p:cNvPr>
              <p:cNvSpPr/>
              <p:nvPr/>
            </p:nvSpPr>
            <p:spPr>
              <a:xfrm flipH="1">
                <a:off x="3042956" y="2611034"/>
                <a:ext cx="290886" cy="515080"/>
              </a:xfrm>
              <a:custGeom>
                <a:avLst/>
                <a:gdLst/>
                <a:ahLst/>
                <a:cxnLst/>
                <a:rect l="l" t="t" r="r" b="b"/>
                <a:pathLst>
                  <a:path w="7904" h="70619" extrusionOk="0">
                    <a:moveTo>
                      <a:pt x="0" y="0"/>
                    </a:moveTo>
                    <a:lnTo>
                      <a:pt x="7904" y="0"/>
                    </a:lnTo>
                    <a:lnTo>
                      <a:pt x="7904" y="70619"/>
                    </a:lnTo>
                  </a:path>
                </a:pathLst>
              </a:custGeom>
              <a:noFill/>
              <a:ln w="19050" cap="flat" cmpd="sng">
                <a:solidFill>
                  <a:srgbClr val="F48E20"/>
                </a:solidFill>
                <a:prstDash val="solid"/>
                <a:round/>
                <a:headEnd type="none" w="med" len="med"/>
                <a:tailEnd type="none" w="med" len="med"/>
              </a:ln>
            </p:spPr>
          </p:sp>
          <p:sp>
            <p:nvSpPr>
              <p:cNvPr id="289" name="Google Shape;802;p42">
                <a:extLst>
                  <a:ext uri="{FF2B5EF4-FFF2-40B4-BE49-F238E27FC236}">
                    <a16:creationId xmlns:a16="http://schemas.microsoft.com/office/drawing/2014/main" id="{4CC17781-87EA-DA46-AFAF-E1940D4B1033}"/>
                  </a:ext>
                </a:extLst>
              </p:cNvPr>
              <p:cNvSpPr txBox="1">
                <a:spLocks/>
              </p:cNvSpPr>
              <p:nvPr/>
            </p:nvSpPr>
            <p:spPr>
              <a:xfrm>
                <a:off x="3164862" y="2417444"/>
                <a:ext cx="1292243" cy="384723"/>
              </a:xfrm>
              <a:prstGeom prst="rect">
                <a:avLst/>
              </a:prstGeom>
              <a:solidFill>
                <a:schemeClr val="tx1">
                  <a:lumMod val="75000"/>
                  <a:lumOff val="25000"/>
                </a:schemeClr>
              </a:solidFill>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CA" sz="1400">
                    <a:solidFill>
                      <a:srgbClr val="F48E20"/>
                    </a:solidFill>
                    <a:latin typeface="+mn-lt"/>
                    <a:ea typeface="Muli"/>
                    <a:cs typeface="Muli"/>
                    <a:sym typeface="Muli"/>
                  </a:rPr>
                  <a:t>Ethiopia</a:t>
                </a:r>
              </a:p>
            </p:txBody>
          </p:sp>
        </p:grpSp>
      </p:grpSp>
      <p:sp>
        <p:nvSpPr>
          <p:cNvPr id="292" name="Slide Number Placeholder 291">
            <a:extLst>
              <a:ext uri="{FF2B5EF4-FFF2-40B4-BE49-F238E27FC236}">
                <a16:creationId xmlns:a16="http://schemas.microsoft.com/office/drawing/2014/main" id="{74B49751-6B58-124F-B754-6FEE6F74E179}"/>
              </a:ext>
            </a:extLst>
          </p:cNvPr>
          <p:cNvSpPr>
            <a:spLocks noGrp="1"/>
          </p:cNvSpPr>
          <p:nvPr>
            <p:ph type="sldNum" sz="quarter" idx="12"/>
          </p:nvPr>
        </p:nvSpPr>
        <p:spPr/>
        <p:txBody>
          <a:bodyPr/>
          <a:lstStyle/>
          <a:p>
            <a:fld id="{1CF2D47E-0AF1-4C27-801F-64E3E5BF7F72}" type="slidenum">
              <a:rPr lang="en-US" smtClean="0"/>
              <a:t>7</a:t>
            </a:fld>
            <a:endParaRPr lang="en-US"/>
          </a:p>
        </p:txBody>
      </p:sp>
    </p:spTree>
    <p:extLst>
      <p:ext uri="{BB962C8B-B14F-4D97-AF65-F5344CB8AC3E}">
        <p14:creationId xmlns:p14="http://schemas.microsoft.com/office/powerpoint/2010/main" val="140882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5;p29">
            <a:extLst>
              <a:ext uri="{FF2B5EF4-FFF2-40B4-BE49-F238E27FC236}">
                <a16:creationId xmlns:a16="http://schemas.microsoft.com/office/drawing/2014/main" id="{326FDA55-B200-B945-8B4E-0725B6287952}"/>
              </a:ext>
            </a:extLst>
          </p:cNvPr>
          <p:cNvSpPr txBox="1">
            <a:spLocks/>
          </p:cNvSpPr>
          <p:nvPr/>
        </p:nvSpPr>
        <p:spPr>
          <a:xfrm>
            <a:off x="1193171" y="412011"/>
            <a:ext cx="2520536" cy="577800"/>
          </a:xfrm>
          <a:prstGeom prst="rect">
            <a:avLst/>
          </a:prstGeom>
        </p:spPr>
        <p:txBody>
          <a:bodyPr spcFirstLastPara="1" wrap="square" lIns="91425" tIns="91425" rIns="91425" bIns="91425" anchor="b"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The </a:t>
            </a:r>
            <a:r>
              <a:rPr lang="en-CA" sz="2400" err="1"/>
              <a:t>HeroRATs</a:t>
            </a:r>
            <a:endParaRPr lang="en-CA" sz="2400"/>
          </a:p>
        </p:txBody>
      </p:sp>
      <p:grpSp>
        <p:nvGrpSpPr>
          <p:cNvPr id="10" name="Google Shape;8048;p60">
            <a:extLst>
              <a:ext uri="{FF2B5EF4-FFF2-40B4-BE49-F238E27FC236}">
                <a16:creationId xmlns:a16="http://schemas.microsoft.com/office/drawing/2014/main" id="{D47166B3-07AE-4447-A9F0-4D8146FC62B9}"/>
              </a:ext>
            </a:extLst>
          </p:cNvPr>
          <p:cNvGrpSpPr/>
          <p:nvPr/>
        </p:nvGrpSpPr>
        <p:grpSpPr>
          <a:xfrm>
            <a:off x="302269" y="392391"/>
            <a:ext cx="625010" cy="577800"/>
            <a:chOff x="1950765" y="1964338"/>
            <a:chExt cx="357792" cy="352448"/>
          </a:xfrm>
          <a:solidFill>
            <a:srgbClr val="F48E20"/>
          </a:solidFill>
        </p:grpSpPr>
        <p:sp>
          <p:nvSpPr>
            <p:cNvPr id="11" name="Google Shape;8049;p60">
              <a:extLst>
                <a:ext uri="{FF2B5EF4-FFF2-40B4-BE49-F238E27FC236}">
                  <a16:creationId xmlns:a16="http://schemas.microsoft.com/office/drawing/2014/main" id="{2CF1F66C-DF0C-4741-B370-1DE6687E11C9}"/>
                </a:ext>
              </a:extLst>
            </p:cNvPr>
            <p:cNvSpPr/>
            <p:nvPr/>
          </p:nvSpPr>
          <p:spPr>
            <a:xfrm>
              <a:off x="2048301" y="2152530"/>
              <a:ext cx="48800" cy="59488"/>
            </a:xfrm>
            <a:custGeom>
              <a:avLst/>
              <a:gdLst/>
              <a:ahLst/>
              <a:cxnLst/>
              <a:rect l="l" t="t" r="r" b="b"/>
              <a:pathLst>
                <a:path w="1525" h="1859" extrusionOk="0">
                  <a:moveTo>
                    <a:pt x="762" y="1"/>
                  </a:moveTo>
                  <a:cubicBezTo>
                    <a:pt x="346" y="1"/>
                    <a:pt x="0" y="334"/>
                    <a:pt x="0" y="751"/>
                  </a:cubicBezTo>
                  <a:lnTo>
                    <a:pt x="0" y="1096"/>
                  </a:lnTo>
                  <a:cubicBezTo>
                    <a:pt x="0" y="1513"/>
                    <a:pt x="346" y="1858"/>
                    <a:pt x="762" y="1858"/>
                  </a:cubicBezTo>
                  <a:cubicBezTo>
                    <a:pt x="1179" y="1858"/>
                    <a:pt x="1524" y="1513"/>
                    <a:pt x="1524" y="1096"/>
                  </a:cubicBezTo>
                  <a:lnTo>
                    <a:pt x="1524" y="751"/>
                  </a:lnTo>
                  <a:cubicBezTo>
                    <a:pt x="1524" y="656"/>
                    <a:pt x="1489" y="549"/>
                    <a:pt x="1453" y="442"/>
                  </a:cubicBezTo>
                  <a:cubicBezTo>
                    <a:pt x="1419" y="390"/>
                    <a:pt x="1360" y="351"/>
                    <a:pt x="1303" y="351"/>
                  </a:cubicBezTo>
                  <a:cubicBezTo>
                    <a:pt x="1280" y="351"/>
                    <a:pt x="1259" y="357"/>
                    <a:pt x="1239" y="370"/>
                  </a:cubicBezTo>
                  <a:cubicBezTo>
                    <a:pt x="1167" y="418"/>
                    <a:pt x="1120" y="501"/>
                    <a:pt x="1167" y="572"/>
                  </a:cubicBezTo>
                  <a:cubicBezTo>
                    <a:pt x="1191" y="632"/>
                    <a:pt x="1215" y="703"/>
                    <a:pt x="1215" y="775"/>
                  </a:cubicBezTo>
                  <a:lnTo>
                    <a:pt x="1215" y="1120"/>
                  </a:lnTo>
                  <a:cubicBezTo>
                    <a:pt x="1215" y="1358"/>
                    <a:pt x="1012" y="1561"/>
                    <a:pt x="762" y="1561"/>
                  </a:cubicBezTo>
                  <a:cubicBezTo>
                    <a:pt x="524" y="1561"/>
                    <a:pt x="322" y="1370"/>
                    <a:pt x="322" y="1120"/>
                  </a:cubicBezTo>
                  <a:lnTo>
                    <a:pt x="322" y="775"/>
                  </a:lnTo>
                  <a:cubicBezTo>
                    <a:pt x="322" y="537"/>
                    <a:pt x="512" y="322"/>
                    <a:pt x="762" y="322"/>
                  </a:cubicBezTo>
                  <a:cubicBezTo>
                    <a:pt x="858" y="322"/>
                    <a:pt x="929" y="251"/>
                    <a:pt x="929" y="156"/>
                  </a:cubicBezTo>
                  <a:cubicBezTo>
                    <a:pt x="929" y="72"/>
                    <a:pt x="858" y="1"/>
                    <a:pt x="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50;p60">
              <a:extLst>
                <a:ext uri="{FF2B5EF4-FFF2-40B4-BE49-F238E27FC236}">
                  <a16:creationId xmlns:a16="http://schemas.microsoft.com/office/drawing/2014/main" id="{CE0F3FE1-9B7E-6F4B-A0F5-9D4DF90E0C53}"/>
                </a:ext>
              </a:extLst>
            </p:cNvPr>
            <p:cNvSpPr/>
            <p:nvPr/>
          </p:nvSpPr>
          <p:spPr>
            <a:xfrm>
              <a:off x="2164109" y="2152530"/>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56"/>
                    <a:pt x="1489" y="549"/>
                    <a:pt x="1442" y="442"/>
                  </a:cubicBezTo>
                  <a:cubicBezTo>
                    <a:pt x="1416" y="390"/>
                    <a:pt x="1359" y="351"/>
                    <a:pt x="1303" y="351"/>
                  </a:cubicBezTo>
                  <a:cubicBezTo>
                    <a:pt x="1281" y="351"/>
                    <a:pt x="1259" y="357"/>
                    <a:pt x="1239" y="370"/>
                  </a:cubicBezTo>
                  <a:cubicBezTo>
                    <a:pt x="1168" y="418"/>
                    <a:pt x="1120" y="501"/>
                    <a:pt x="1168" y="572"/>
                  </a:cubicBezTo>
                  <a:cubicBezTo>
                    <a:pt x="1192" y="632"/>
                    <a:pt x="1203" y="703"/>
                    <a:pt x="1203" y="775"/>
                  </a:cubicBezTo>
                  <a:lnTo>
                    <a:pt x="1203" y="1120"/>
                  </a:lnTo>
                  <a:cubicBezTo>
                    <a:pt x="1203" y="1358"/>
                    <a:pt x="1013" y="1561"/>
                    <a:pt x="763" y="1561"/>
                  </a:cubicBezTo>
                  <a:cubicBezTo>
                    <a:pt x="525" y="1561"/>
                    <a:pt x="311" y="1370"/>
                    <a:pt x="311" y="1120"/>
                  </a:cubicBezTo>
                  <a:lnTo>
                    <a:pt x="311" y="775"/>
                  </a:lnTo>
                  <a:cubicBezTo>
                    <a:pt x="311" y="537"/>
                    <a:pt x="513" y="322"/>
                    <a:pt x="763" y="322"/>
                  </a:cubicBezTo>
                  <a:cubicBezTo>
                    <a:pt x="846" y="322"/>
                    <a:pt x="930" y="251"/>
                    <a:pt x="930" y="156"/>
                  </a:cubicBezTo>
                  <a:cubicBezTo>
                    <a:pt x="930" y="72"/>
                    <a:pt x="846"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51;p60">
              <a:extLst>
                <a:ext uri="{FF2B5EF4-FFF2-40B4-BE49-F238E27FC236}">
                  <a16:creationId xmlns:a16="http://schemas.microsoft.com/office/drawing/2014/main" id="{FF2C5A63-3D87-3D41-AE19-FBEBDA600476}"/>
                </a:ext>
              </a:extLst>
            </p:cNvPr>
            <p:cNvSpPr/>
            <p:nvPr/>
          </p:nvSpPr>
          <p:spPr>
            <a:xfrm>
              <a:off x="2097453" y="2224562"/>
              <a:ext cx="65952" cy="56416"/>
            </a:xfrm>
            <a:custGeom>
              <a:avLst/>
              <a:gdLst/>
              <a:ahLst/>
              <a:cxnLst/>
              <a:rect l="l" t="t" r="r" b="b"/>
              <a:pathLst>
                <a:path w="2061" h="1763" extrusionOk="0">
                  <a:moveTo>
                    <a:pt x="1012" y="322"/>
                  </a:moveTo>
                  <a:cubicBezTo>
                    <a:pt x="1405" y="322"/>
                    <a:pt x="1715" y="560"/>
                    <a:pt x="1715" y="858"/>
                  </a:cubicBezTo>
                  <a:cubicBezTo>
                    <a:pt x="1727" y="1096"/>
                    <a:pt x="1489" y="1250"/>
                    <a:pt x="1191" y="1405"/>
                  </a:cubicBezTo>
                  <a:cubicBezTo>
                    <a:pt x="1131" y="1435"/>
                    <a:pt x="1075" y="1450"/>
                    <a:pt x="1021" y="1450"/>
                  </a:cubicBezTo>
                  <a:cubicBezTo>
                    <a:pt x="968" y="1450"/>
                    <a:pt x="917" y="1435"/>
                    <a:pt x="870" y="1405"/>
                  </a:cubicBezTo>
                  <a:lnTo>
                    <a:pt x="846" y="1405"/>
                  </a:lnTo>
                  <a:cubicBezTo>
                    <a:pt x="548" y="1250"/>
                    <a:pt x="310" y="1096"/>
                    <a:pt x="310" y="858"/>
                  </a:cubicBezTo>
                  <a:cubicBezTo>
                    <a:pt x="310" y="560"/>
                    <a:pt x="631" y="322"/>
                    <a:pt x="1012" y="322"/>
                  </a:cubicBezTo>
                  <a:close/>
                  <a:moveTo>
                    <a:pt x="1024" y="0"/>
                  </a:moveTo>
                  <a:cubicBezTo>
                    <a:pt x="465" y="0"/>
                    <a:pt x="0" y="381"/>
                    <a:pt x="0" y="846"/>
                  </a:cubicBezTo>
                  <a:cubicBezTo>
                    <a:pt x="0" y="1310"/>
                    <a:pt x="417" y="1524"/>
                    <a:pt x="703" y="1679"/>
                  </a:cubicBezTo>
                  <a:lnTo>
                    <a:pt x="715" y="1679"/>
                  </a:lnTo>
                  <a:cubicBezTo>
                    <a:pt x="822" y="1739"/>
                    <a:pt x="929" y="1762"/>
                    <a:pt x="1024" y="1762"/>
                  </a:cubicBezTo>
                  <a:cubicBezTo>
                    <a:pt x="1131" y="1762"/>
                    <a:pt x="1239" y="1739"/>
                    <a:pt x="1346" y="1679"/>
                  </a:cubicBezTo>
                  <a:lnTo>
                    <a:pt x="1358" y="1679"/>
                  </a:lnTo>
                  <a:cubicBezTo>
                    <a:pt x="1643" y="1524"/>
                    <a:pt x="2060" y="1286"/>
                    <a:pt x="2060" y="846"/>
                  </a:cubicBezTo>
                  <a:cubicBezTo>
                    <a:pt x="2060" y="381"/>
                    <a:pt x="1596"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52;p60">
              <a:extLst>
                <a:ext uri="{FF2B5EF4-FFF2-40B4-BE49-F238E27FC236}">
                  <a16:creationId xmlns:a16="http://schemas.microsoft.com/office/drawing/2014/main" id="{A010831F-DF94-0D44-AACC-1CAFCE508420}"/>
                </a:ext>
              </a:extLst>
            </p:cNvPr>
            <p:cNvSpPr/>
            <p:nvPr/>
          </p:nvSpPr>
          <p:spPr>
            <a:xfrm>
              <a:off x="1950765" y="1964338"/>
              <a:ext cx="357792" cy="352448"/>
            </a:xfrm>
            <a:custGeom>
              <a:avLst/>
              <a:gdLst/>
              <a:ahLst/>
              <a:cxnLst/>
              <a:rect l="l" t="t" r="r" b="b"/>
              <a:pathLst>
                <a:path w="11181" h="11014" extrusionOk="0">
                  <a:moveTo>
                    <a:pt x="2155" y="346"/>
                  </a:moveTo>
                  <a:cubicBezTo>
                    <a:pt x="2429" y="357"/>
                    <a:pt x="2715" y="453"/>
                    <a:pt x="2977" y="608"/>
                  </a:cubicBezTo>
                  <a:cubicBezTo>
                    <a:pt x="3453" y="893"/>
                    <a:pt x="3822" y="1358"/>
                    <a:pt x="4025" y="1917"/>
                  </a:cubicBezTo>
                  <a:cubicBezTo>
                    <a:pt x="4049" y="2001"/>
                    <a:pt x="4060" y="2072"/>
                    <a:pt x="4072" y="2132"/>
                  </a:cubicBezTo>
                  <a:cubicBezTo>
                    <a:pt x="3930" y="2203"/>
                    <a:pt x="3763" y="2298"/>
                    <a:pt x="3620" y="2393"/>
                  </a:cubicBezTo>
                  <a:cubicBezTo>
                    <a:pt x="3584" y="2239"/>
                    <a:pt x="3537" y="2072"/>
                    <a:pt x="3477" y="1905"/>
                  </a:cubicBezTo>
                  <a:cubicBezTo>
                    <a:pt x="3275" y="1322"/>
                    <a:pt x="2929" y="846"/>
                    <a:pt x="2501" y="536"/>
                  </a:cubicBezTo>
                  <a:cubicBezTo>
                    <a:pt x="2382" y="453"/>
                    <a:pt x="2263" y="393"/>
                    <a:pt x="2155" y="346"/>
                  </a:cubicBezTo>
                  <a:close/>
                  <a:moveTo>
                    <a:pt x="1582" y="529"/>
                  </a:moveTo>
                  <a:cubicBezTo>
                    <a:pt x="2211" y="529"/>
                    <a:pt x="2889" y="1119"/>
                    <a:pt x="3203" y="2012"/>
                  </a:cubicBezTo>
                  <a:cubicBezTo>
                    <a:pt x="3275" y="2203"/>
                    <a:pt x="3322" y="2417"/>
                    <a:pt x="3346" y="2608"/>
                  </a:cubicBezTo>
                  <a:cubicBezTo>
                    <a:pt x="3048" y="2846"/>
                    <a:pt x="2775" y="3132"/>
                    <a:pt x="2501" y="3453"/>
                  </a:cubicBezTo>
                  <a:cubicBezTo>
                    <a:pt x="2239" y="3786"/>
                    <a:pt x="2001" y="4156"/>
                    <a:pt x="1798" y="4537"/>
                  </a:cubicBezTo>
                  <a:cubicBezTo>
                    <a:pt x="1251" y="4287"/>
                    <a:pt x="810" y="3786"/>
                    <a:pt x="584" y="3144"/>
                  </a:cubicBezTo>
                  <a:cubicBezTo>
                    <a:pt x="370" y="2572"/>
                    <a:pt x="370" y="1977"/>
                    <a:pt x="572" y="1465"/>
                  </a:cubicBezTo>
                  <a:cubicBezTo>
                    <a:pt x="703" y="1108"/>
                    <a:pt x="929" y="810"/>
                    <a:pt x="1203" y="608"/>
                  </a:cubicBezTo>
                  <a:cubicBezTo>
                    <a:pt x="1227" y="596"/>
                    <a:pt x="1251" y="596"/>
                    <a:pt x="1263" y="584"/>
                  </a:cubicBezTo>
                  <a:cubicBezTo>
                    <a:pt x="1366" y="547"/>
                    <a:pt x="1474" y="529"/>
                    <a:pt x="1582" y="529"/>
                  </a:cubicBezTo>
                  <a:close/>
                  <a:moveTo>
                    <a:pt x="9061" y="357"/>
                  </a:moveTo>
                  <a:lnTo>
                    <a:pt x="9061" y="357"/>
                  </a:lnTo>
                  <a:cubicBezTo>
                    <a:pt x="8930" y="417"/>
                    <a:pt x="8811" y="488"/>
                    <a:pt x="8680" y="584"/>
                  </a:cubicBezTo>
                  <a:cubicBezTo>
                    <a:pt x="8609" y="643"/>
                    <a:pt x="8585" y="727"/>
                    <a:pt x="8644" y="810"/>
                  </a:cubicBezTo>
                  <a:cubicBezTo>
                    <a:pt x="8680" y="846"/>
                    <a:pt x="8728" y="869"/>
                    <a:pt x="8787" y="869"/>
                  </a:cubicBezTo>
                  <a:cubicBezTo>
                    <a:pt x="8811" y="869"/>
                    <a:pt x="8859" y="846"/>
                    <a:pt x="8871" y="834"/>
                  </a:cubicBezTo>
                  <a:cubicBezTo>
                    <a:pt x="9134" y="647"/>
                    <a:pt x="9409" y="545"/>
                    <a:pt x="9662" y="545"/>
                  </a:cubicBezTo>
                  <a:cubicBezTo>
                    <a:pt x="9764" y="545"/>
                    <a:pt x="9862" y="561"/>
                    <a:pt x="9954" y="596"/>
                  </a:cubicBezTo>
                  <a:cubicBezTo>
                    <a:pt x="9978" y="596"/>
                    <a:pt x="10002" y="608"/>
                    <a:pt x="10037" y="631"/>
                  </a:cubicBezTo>
                  <a:cubicBezTo>
                    <a:pt x="10311" y="822"/>
                    <a:pt x="10526" y="1119"/>
                    <a:pt x="10657" y="1477"/>
                  </a:cubicBezTo>
                  <a:cubicBezTo>
                    <a:pt x="10847" y="1989"/>
                    <a:pt x="10835" y="2584"/>
                    <a:pt x="10645" y="3155"/>
                  </a:cubicBezTo>
                  <a:cubicBezTo>
                    <a:pt x="10418" y="3775"/>
                    <a:pt x="9978" y="4298"/>
                    <a:pt x="9418" y="4548"/>
                  </a:cubicBezTo>
                  <a:cubicBezTo>
                    <a:pt x="9228" y="4167"/>
                    <a:pt x="8990" y="3810"/>
                    <a:pt x="8728" y="3465"/>
                  </a:cubicBezTo>
                  <a:cubicBezTo>
                    <a:pt x="8454" y="3144"/>
                    <a:pt x="8168" y="2858"/>
                    <a:pt x="7870" y="2620"/>
                  </a:cubicBezTo>
                  <a:cubicBezTo>
                    <a:pt x="7906" y="2429"/>
                    <a:pt x="7954" y="2215"/>
                    <a:pt x="8025" y="2024"/>
                  </a:cubicBezTo>
                  <a:cubicBezTo>
                    <a:pt x="8109" y="1774"/>
                    <a:pt x="8251" y="1536"/>
                    <a:pt x="8394" y="1310"/>
                  </a:cubicBezTo>
                  <a:cubicBezTo>
                    <a:pt x="8454" y="1239"/>
                    <a:pt x="8430" y="1131"/>
                    <a:pt x="8371" y="1084"/>
                  </a:cubicBezTo>
                  <a:cubicBezTo>
                    <a:pt x="8340" y="1062"/>
                    <a:pt x="8309" y="1053"/>
                    <a:pt x="8278" y="1053"/>
                  </a:cubicBezTo>
                  <a:cubicBezTo>
                    <a:pt x="8225" y="1053"/>
                    <a:pt x="8175" y="1081"/>
                    <a:pt x="8144" y="1119"/>
                  </a:cubicBezTo>
                  <a:cubicBezTo>
                    <a:pt x="7966" y="1358"/>
                    <a:pt x="7835" y="1620"/>
                    <a:pt x="7728" y="1905"/>
                  </a:cubicBezTo>
                  <a:cubicBezTo>
                    <a:pt x="7668" y="2072"/>
                    <a:pt x="7620" y="2227"/>
                    <a:pt x="7597" y="2393"/>
                  </a:cubicBezTo>
                  <a:cubicBezTo>
                    <a:pt x="7442" y="2286"/>
                    <a:pt x="7299" y="2203"/>
                    <a:pt x="7132" y="2132"/>
                  </a:cubicBezTo>
                  <a:cubicBezTo>
                    <a:pt x="7156" y="2060"/>
                    <a:pt x="7180" y="1977"/>
                    <a:pt x="7204" y="1917"/>
                  </a:cubicBezTo>
                  <a:cubicBezTo>
                    <a:pt x="7418" y="1358"/>
                    <a:pt x="7787" y="893"/>
                    <a:pt x="8251" y="608"/>
                  </a:cubicBezTo>
                  <a:cubicBezTo>
                    <a:pt x="8513" y="465"/>
                    <a:pt x="8787" y="369"/>
                    <a:pt x="9061" y="357"/>
                  </a:cubicBezTo>
                  <a:close/>
                  <a:moveTo>
                    <a:pt x="5620" y="2072"/>
                  </a:moveTo>
                  <a:cubicBezTo>
                    <a:pt x="6632" y="2072"/>
                    <a:pt x="7680" y="2655"/>
                    <a:pt x="8502" y="3667"/>
                  </a:cubicBezTo>
                  <a:cubicBezTo>
                    <a:pt x="9311" y="4679"/>
                    <a:pt x="9775" y="5965"/>
                    <a:pt x="9775" y="7204"/>
                  </a:cubicBezTo>
                  <a:cubicBezTo>
                    <a:pt x="9764" y="7656"/>
                    <a:pt x="9645" y="8085"/>
                    <a:pt x="9418" y="8466"/>
                  </a:cubicBezTo>
                  <a:cubicBezTo>
                    <a:pt x="9121" y="8454"/>
                    <a:pt x="8834" y="8450"/>
                    <a:pt x="8581" y="8450"/>
                  </a:cubicBezTo>
                  <a:cubicBezTo>
                    <a:pt x="8076" y="8450"/>
                    <a:pt x="7708" y="8466"/>
                    <a:pt x="7668" y="8466"/>
                  </a:cubicBezTo>
                  <a:cubicBezTo>
                    <a:pt x="7573" y="8466"/>
                    <a:pt x="7501" y="8549"/>
                    <a:pt x="7513" y="8632"/>
                  </a:cubicBezTo>
                  <a:cubicBezTo>
                    <a:pt x="7513" y="8721"/>
                    <a:pt x="7585" y="8788"/>
                    <a:pt x="7662" y="8788"/>
                  </a:cubicBezTo>
                  <a:cubicBezTo>
                    <a:pt x="7668" y="8788"/>
                    <a:pt x="7674" y="8788"/>
                    <a:pt x="7680" y="8787"/>
                  </a:cubicBezTo>
                  <a:cubicBezTo>
                    <a:pt x="7688" y="8787"/>
                    <a:pt x="8003" y="8771"/>
                    <a:pt x="8455" y="8771"/>
                  </a:cubicBezTo>
                  <a:cubicBezTo>
                    <a:pt x="8681" y="8771"/>
                    <a:pt x="8942" y="8775"/>
                    <a:pt x="9216" y="8787"/>
                  </a:cubicBezTo>
                  <a:cubicBezTo>
                    <a:pt x="9144" y="8882"/>
                    <a:pt x="9061" y="8978"/>
                    <a:pt x="8978" y="9085"/>
                  </a:cubicBezTo>
                  <a:lnTo>
                    <a:pt x="8740" y="9323"/>
                  </a:lnTo>
                  <a:cubicBezTo>
                    <a:pt x="7990" y="9109"/>
                    <a:pt x="7394" y="9001"/>
                    <a:pt x="7370" y="8990"/>
                  </a:cubicBezTo>
                  <a:cubicBezTo>
                    <a:pt x="7362" y="8988"/>
                    <a:pt x="7354" y="8988"/>
                    <a:pt x="7346" y="8988"/>
                  </a:cubicBezTo>
                  <a:cubicBezTo>
                    <a:pt x="7261" y="8988"/>
                    <a:pt x="7191" y="9044"/>
                    <a:pt x="7180" y="9120"/>
                  </a:cubicBezTo>
                  <a:cubicBezTo>
                    <a:pt x="7156" y="9216"/>
                    <a:pt x="7216" y="9299"/>
                    <a:pt x="7311" y="9323"/>
                  </a:cubicBezTo>
                  <a:cubicBezTo>
                    <a:pt x="7323" y="9323"/>
                    <a:pt x="7799" y="9406"/>
                    <a:pt x="8418" y="9573"/>
                  </a:cubicBezTo>
                  <a:cubicBezTo>
                    <a:pt x="7990" y="9871"/>
                    <a:pt x="7478" y="10109"/>
                    <a:pt x="6894" y="10240"/>
                  </a:cubicBezTo>
                  <a:cubicBezTo>
                    <a:pt x="6918" y="10192"/>
                    <a:pt x="6966" y="10168"/>
                    <a:pt x="6989" y="10121"/>
                  </a:cubicBezTo>
                  <a:cubicBezTo>
                    <a:pt x="7037" y="10049"/>
                    <a:pt x="7025" y="9942"/>
                    <a:pt x="6954" y="9894"/>
                  </a:cubicBezTo>
                  <a:cubicBezTo>
                    <a:pt x="6924" y="9882"/>
                    <a:pt x="6892" y="9875"/>
                    <a:pt x="6862" y="9875"/>
                  </a:cubicBezTo>
                  <a:cubicBezTo>
                    <a:pt x="6808" y="9875"/>
                    <a:pt x="6758" y="9896"/>
                    <a:pt x="6727" y="9942"/>
                  </a:cubicBezTo>
                  <a:cubicBezTo>
                    <a:pt x="6608" y="10109"/>
                    <a:pt x="6430" y="10216"/>
                    <a:pt x="6216" y="10216"/>
                  </a:cubicBezTo>
                  <a:cubicBezTo>
                    <a:pt x="6096" y="10216"/>
                    <a:pt x="6001" y="10180"/>
                    <a:pt x="5894" y="10109"/>
                  </a:cubicBezTo>
                  <a:cubicBezTo>
                    <a:pt x="5811" y="10055"/>
                    <a:pt x="5712" y="10028"/>
                    <a:pt x="5616" y="10028"/>
                  </a:cubicBezTo>
                  <a:cubicBezTo>
                    <a:pt x="5519" y="10028"/>
                    <a:pt x="5424" y="10055"/>
                    <a:pt x="5346" y="10109"/>
                  </a:cubicBezTo>
                  <a:cubicBezTo>
                    <a:pt x="5239" y="10168"/>
                    <a:pt x="5132" y="10216"/>
                    <a:pt x="5013" y="10216"/>
                  </a:cubicBezTo>
                  <a:cubicBezTo>
                    <a:pt x="4811" y="10216"/>
                    <a:pt x="4632" y="10109"/>
                    <a:pt x="4513" y="9942"/>
                  </a:cubicBezTo>
                  <a:cubicBezTo>
                    <a:pt x="4482" y="9896"/>
                    <a:pt x="4427" y="9875"/>
                    <a:pt x="4373" y="9875"/>
                  </a:cubicBezTo>
                  <a:cubicBezTo>
                    <a:pt x="4343" y="9875"/>
                    <a:pt x="4312" y="9882"/>
                    <a:pt x="4287" y="9894"/>
                  </a:cubicBezTo>
                  <a:cubicBezTo>
                    <a:pt x="4215" y="9942"/>
                    <a:pt x="4203" y="10049"/>
                    <a:pt x="4239" y="10121"/>
                  </a:cubicBezTo>
                  <a:cubicBezTo>
                    <a:pt x="4275" y="10168"/>
                    <a:pt x="4299" y="10216"/>
                    <a:pt x="4346" y="10240"/>
                  </a:cubicBezTo>
                  <a:cubicBezTo>
                    <a:pt x="3763" y="10109"/>
                    <a:pt x="3263" y="9882"/>
                    <a:pt x="2810" y="9573"/>
                  </a:cubicBezTo>
                  <a:cubicBezTo>
                    <a:pt x="3441" y="9406"/>
                    <a:pt x="3918" y="9323"/>
                    <a:pt x="3930" y="9323"/>
                  </a:cubicBezTo>
                  <a:cubicBezTo>
                    <a:pt x="4025" y="9299"/>
                    <a:pt x="4072" y="9216"/>
                    <a:pt x="4060" y="9120"/>
                  </a:cubicBezTo>
                  <a:cubicBezTo>
                    <a:pt x="4050" y="9044"/>
                    <a:pt x="3969" y="8988"/>
                    <a:pt x="3892" y="8988"/>
                  </a:cubicBezTo>
                  <a:cubicBezTo>
                    <a:pt x="3884" y="8988"/>
                    <a:pt x="3877" y="8988"/>
                    <a:pt x="3870" y="8990"/>
                  </a:cubicBezTo>
                  <a:cubicBezTo>
                    <a:pt x="3822" y="8990"/>
                    <a:pt x="3227" y="9109"/>
                    <a:pt x="2501" y="9323"/>
                  </a:cubicBezTo>
                  <a:cubicBezTo>
                    <a:pt x="2406" y="9240"/>
                    <a:pt x="2334" y="9168"/>
                    <a:pt x="2263" y="9085"/>
                  </a:cubicBezTo>
                  <a:cubicBezTo>
                    <a:pt x="2167" y="8990"/>
                    <a:pt x="2096" y="8882"/>
                    <a:pt x="2025" y="8787"/>
                  </a:cubicBezTo>
                  <a:cubicBezTo>
                    <a:pt x="2298" y="8775"/>
                    <a:pt x="2558" y="8771"/>
                    <a:pt x="2783" y="8771"/>
                  </a:cubicBezTo>
                  <a:cubicBezTo>
                    <a:pt x="3232" y="8771"/>
                    <a:pt x="3545" y="8787"/>
                    <a:pt x="3560" y="8787"/>
                  </a:cubicBezTo>
                  <a:cubicBezTo>
                    <a:pt x="3644" y="8787"/>
                    <a:pt x="3715" y="8728"/>
                    <a:pt x="3715" y="8632"/>
                  </a:cubicBezTo>
                  <a:cubicBezTo>
                    <a:pt x="3715" y="8549"/>
                    <a:pt x="3656" y="8466"/>
                    <a:pt x="3572" y="8466"/>
                  </a:cubicBezTo>
                  <a:cubicBezTo>
                    <a:pt x="3533" y="8466"/>
                    <a:pt x="3160" y="8450"/>
                    <a:pt x="2651" y="8450"/>
                  </a:cubicBezTo>
                  <a:cubicBezTo>
                    <a:pt x="2396" y="8450"/>
                    <a:pt x="2108" y="8454"/>
                    <a:pt x="1810" y="8466"/>
                  </a:cubicBezTo>
                  <a:cubicBezTo>
                    <a:pt x="1596" y="8073"/>
                    <a:pt x="1477" y="7632"/>
                    <a:pt x="1477" y="7204"/>
                  </a:cubicBezTo>
                  <a:cubicBezTo>
                    <a:pt x="1477" y="5965"/>
                    <a:pt x="1929" y="4679"/>
                    <a:pt x="2751" y="3667"/>
                  </a:cubicBezTo>
                  <a:cubicBezTo>
                    <a:pt x="3572" y="2655"/>
                    <a:pt x="4608" y="2072"/>
                    <a:pt x="5620" y="2072"/>
                  </a:cubicBezTo>
                  <a:close/>
                  <a:moveTo>
                    <a:pt x="5605" y="10335"/>
                  </a:moveTo>
                  <a:cubicBezTo>
                    <a:pt x="5641" y="10335"/>
                    <a:pt x="5680" y="10347"/>
                    <a:pt x="5715" y="10371"/>
                  </a:cubicBezTo>
                  <a:cubicBezTo>
                    <a:pt x="5858" y="10478"/>
                    <a:pt x="6037" y="10525"/>
                    <a:pt x="6216" y="10525"/>
                  </a:cubicBezTo>
                  <a:cubicBezTo>
                    <a:pt x="6311" y="10525"/>
                    <a:pt x="6394" y="10502"/>
                    <a:pt x="6477" y="10478"/>
                  </a:cubicBezTo>
                  <a:lnTo>
                    <a:pt x="6477" y="10478"/>
                  </a:lnTo>
                  <a:cubicBezTo>
                    <a:pt x="6204" y="10644"/>
                    <a:pt x="5906" y="10716"/>
                    <a:pt x="5608" y="10716"/>
                  </a:cubicBezTo>
                  <a:cubicBezTo>
                    <a:pt x="5311" y="10716"/>
                    <a:pt x="5013" y="10644"/>
                    <a:pt x="4751" y="10478"/>
                  </a:cubicBezTo>
                  <a:lnTo>
                    <a:pt x="4751" y="10478"/>
                  </a:lnTo>
                  <a:cubicBezTo>
                    <a:pt x="4834" y="10502"/>
                    <a:pt x="4918" y="10525"/>
                    <a:pt x="5001" y="10525"/>
                  </a:cubicBezTo>
                  <a:cubicBezTo>
                    <a:pt x="5180" y="10525"/>
                    <a:pt x="5358" y="10478"/>
                    <a:pt x="5513" y="10371"/>
                  </a:cubicBezTo>
                  <a:cubicBezTo>
                    <a:pt x="5537" y="10347"/>
                    <a:pt x="5570" y="10335"/>
                    <a:pt x="5605" y="10335"/>
                  </a:cubicBezTo>
                  <a:close/>
                  <a:moveTo>
                    <a:pt x="2035" y="1"/>
                  </a:moveTo>
                  <a:cubicBezTo>
                    <a:pt x="1822" y="1"/>
                    <a:pt x="1610" y="39"/>
                    <a:pt x="1405" y="119"/>
                  </a:cubicBezTo>
                  <a:cubicBezTo>
                    <a:pt x="846" y="310"/>
                    <a:pt x="429" y="738"/>
                    <a:pt x="215" y="1358"/>
                  </a:cubicBezTo>
                  <a:cubicBezTo>
                    <a:pt x="0" y="1929"/>
                    <a:pt x="0" y="2620"/>
                    <a:pt x="227" y="3239"/>
                  </a:cubicBezTo>
                  <a:cubicBezTo>
                    <a:pt x="477" y="3953"/>
                    <a:pt x="989" y="4537"/>
                    <a:pt x="1608" y="4822"/>
                  </a:cubicBezTo>
                  <a:cubicBezTo>
                    <a:pt x="1263" y="5584"/>
                    <a:pt x="1084" y="6406"/>
                    <a:pt x="1084" y="7204"/>
                  </a:cubicBezTo>
                  <a:cubicBezTo>
                    <a:pt x="1084" y="7632"/>
                    <a:pt x="1191" y="8085"/>
                    <a:pt x="1382" y="8489"/>
                  </a:cubicBezTo>
                  <a:cubicBezTo>
                    <a:pt x="953" y="8513"/>
                    <a:pt x="524" y="8561"/>
                    <a:pt x="167" y="8644"/>
                  </a:cubicBezTo>
                  <a:cubicBezTo>
                    <a:pt x="72" y="8668"/>
                    <a:pt x="36" y="8751"/>
                    <a:pt x="48" y="8847"/>
                  </a:cubicBezTo>
                  <a:cubicBezTo>
                    <a:pt x="60" y="8918"/>
                    <a:pt x="131" y="8966"/>
                    <a:pt x="215" y="8966"/>
                  </a:cubicBezTo>
                  <a:lnTo>
                    <a:pt x="239" y="8966"/>
                  </a:lnTo>
                  <a:cubicBezTo>
                    <a:pt x="608" y="8870"/>
                    <a:pt x="1084" y="8823"/>
                    <a:pt x="1560" y="8799"/>
                  </a:cubicBezTo>
                  <a:cubicBezTo>
                    <a:pt x="1667" y="8978"/>
                    <a:pt x="1798" y="9144"/>
                    <a:pt x="1953" y="9287"/>
                  </a:cubicBezTo>
                  <a:lnTo>
                    <a:pt x="2072" y="9406"/>
                  </a:lnTo>
                  <a:cubicBezTo>
                    <a:pt x="1667" y="9525"/>
                    <a:pt x="1239" y="9680"/>
                    <a:pt x="834" y="9859"/>
                  </a:cubicBezTo>
                  <a:cubicBezTo>
                    <a:pt x="762" y="9882"/>
                    <a:pt x="715" y="9990"/>
                    <a:pt x="762" y="10061"/>
                  </a:cubicBezTo>
                  <a:cubicBezTo>
                    <a:pt x="786" y="10121"/>
                    <a:pt x="846" y="10156"/>
                    <a:pt x="905" y="10156"/>
                  </a:cubicBezTo>
                  <a:cubicBezTo>
                    <a:pt x="929" y="10156"/>
                    <a:pt x="953" y="10156"/>
                    <a:pt x="965" y="10132"/>
                  </a:cubicBezTo>
                  <a:cubicBezTo>
                    <a:pt x="1417" y="9942"/>
                    <a:pt x="1905" y="9775"/>
                    <a:pt x="2358" y="9644"/>
                  </a:cubicBezTo>
                  <a:cubicBezTo>
                    <a:pt x="2870" y="10061"/>
                    <a:pt x="3501" y="10359"/>
                    <a:pt x="4227" y="10525"/>
                  </a:cubicBezTo>
                  <a:cubicBezTo>
                    <a:pt x="4596" y="10835"/>
                    <a:pt x="5073" y="11014"/>
                    <a:pt x="5573" y="11014"/>
                  </a:cubicBezTo>
                  <a:cubicBezTo>
                    <a:pt x="6061" y="11014"/>
                    <a:pt x="6537" y="10835"/>
                    <a:pt x="6906" y="10525"/>
                  </a:cubicBezTo>
                  <a:cubicBezTo>
                    <a:pt x="7620" y="10359"/>
                    <a:pt x="8263" y="10061"/>
                    <a:pt x="8787" y="9644"/>
                  </a:cubicBezTo>
                  <a:cubicBezTo>
                    <a:pt x="9240" y="9775"/>
                    <a:pt x="9740" y="9942"/>
                    <a:pt x="10168" y="10132"/>
                  </a:cubicBezTo>
                  <a:cubicBezTo>
                    <a:pt x="10180" y="10156"/>
                    <a:pt x="10216" y="10156"/>
                    <a:pt x="10228" y="10156"/>
                  </a:cubicBezTo>
                  <a:cubicBezTo>
                    <a:pt x="10287" y="10156"/>
                    <a:pt x="10347" y="10121"/>
                    <a:pt x="10371" y="10061"/>
                  </a:cubicBezTo>
                  <a:cubicBezTo>
                    <a:pt x="10407" y="9990"/>
                    <a:pt x="10371" y="9882"/>
                    <a:pt x="10299" y="9859"/>
                  </a:cubicBezTo>
                  <a:cubicBezTo>
                    <a:pt x="9918" y="9680"/>
                    <a:pt x="9478" y="9525"/>
                    <a:pt x="9061" y="9406"/>
                  </a:cubicBezTo>
                  <a:lnTo>
                    <a:pt x="9180" y="9287"/>
                  </a:lnTo>
                  <a:cubicBezTo>
                    <a:pt x="9335" y="9144"/>
                    <a:pt x="9466" y="8966"/>
                    <a:pt x="9573" y="8799"/>
                  </a:cubicBezTo>
                  <a:cubicBezTo>
                    <a:pt x="10049" y="8823"/>
                    <a:pt x="10526" y="8870"/>
                    <a:pt x="10895" y="8966"/>
                  </a:cubicBezTo>
                  <a:lnTo>
                    <a:pt x="10930" y="8966"/>
                  </a:lnTo>
                  <a:cubicBezTo>
                    <a:pt x="11002" y="8966"/>
                    <a:pt x="11061" y="8918"/>
                    <a:pt x="11085" y="8847"/>
                  </a:cubicBezTo>
                  <a:cubicBezTo>
                    <a:pt x="11133" y="8751"/>
                    <a:pt x="11085" y="8680"/>
                    <a:pt x="11002" y="8644"/>
                  </a:cubicBezTo>
                  <a:cubicBezTo>
                    <a:pt x="10645" y="8573"/>
                    <a:pt x="10216" y="8513"/>
                    <a:pt x="9775" y="8489"/>
                  </a:cubicBezTo>
                  <a:cubicBezTo>
                    <a:pt x="9978" y="8085"/>
                    <a:pt x="10073" y="7644"/>
                    <a:pt x="10073" y="7204"/>
                  </a:cubicBezTo>
                  <a:cubicBezTo>
                    <a:pt x="10073" y="6406"/>
                    <a:pt x="9895" y="5584"/>
                    <a:pt x="9561" y="4822"/>
                  </a:cubicBezTo>
                  <a:cubicBezTo>
                    <a:pt x="10168" y="4525"/>
                    <a:pt x="10692" y="3941"/>
                    <a:pt x="10942" y="3239"/>
                  </a:cubicBezTo>
                  <a:cubicBezTo>
                    <a:pt x="11169" y="2608"/>
                    <a:pt x="11180" y="1929"/>
                    <a:pt x="10954" y="1358"/>
                  </a:cubicBezTo>
                  <a:cubicBezTo>
                    <a:pt x="10728" y="762"/>
                    <a:pt x="10311" y="334"/>
                    <a:pt x="9764" y="119"/>
                  </a:cubicBezTo>
                  <a:cubicBezTo>
                    <a:pt x="9561" y="49"/>
                    <a:pt x="9352" y="14"/>
                    <a:pt x="9141" y="14"/>
                  </a:cubicBezTo>
                  <a:cubicBezTo>
                    <a:pt x="8782" y="14"/>
                    <a:pt x="8418" y="115"/>
                    <a:pt x="8073" y="310"/>
                  </a:cubicBezTo>
                  <a:cubicBezTo>
                    <a:pt x="7537" y="631"/>
                    <a:pt x="7120" y="1155"/>
                    <a:pt x="6882" y="1786"/>
                  </a:cubicBezTo>
                  <a:cubicBezTo>
                    <a:pt x="6858" y="1846"/>
                    <a:pt x="6835" y="1905"/>
                    <a:pt x="6823" y="1977"/>
                  </a:cubicBezTo>
                  <a:cubicBezTo>
                    <a:pt x="6418" y="1810"/>
                    <a:pt x="6001" y="1727"/>
                    <a:pt x="5584" y="1727"/>
                  </a:cubicBezTo>
                  <a:cubicBezTo>
                    <a:pt x="5168" y="1727"/>
                    <a:pt x="4763" y="1822"/>
                    <a:pt x="4346" y="1977"/>
                  </a:cubicBezTo>
                  <a:cubicBezTo>
                    <a:pt x="4334" y="1917"/>
                    <a:pt x="4299" y="1858"/>
                    <a:pt x="4287" y="1786"/>
                  </a:cubicBezTo>
                  <a:cubicBezTo>
                    <a:pt x="4060" y="1143"/>
                    <a:pt x="3632" y="619"/>
                    <a:pt x="3096" y="310"/>
                  </a:cubicBezTo>
                  <a:cubicBezTo>
                    <a:pt x="2753" y="109"/>
                    <a:pt x="2392" y="1"/>
                    <a:pt x="2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roup 49">
            <a:extLst>
              <a:ext uri="{FF2B5EF4-FFF2-40B4-BE49-F238E27FC236}">
                <a16:creationId xmlns:a16="http://schemas.microsoft.com/office/drawing/2014/main" id="{BF6A679F-D8C9-5641-8829-80434C4676AC}"/>
              </a:ext>
            </a:extLst>
          </p:cNvPr>
          <p:cNvGrpSpPr/>
          <p:nvPr/>
        </p:nvGrpSpPr>
        <p:grpSpPr>
          <a:xfrm>
            <a:off x="2671678" y="3410518"/>
            <a:ext cx="2736508" cy="3108304"/>
            <a:chOff x="7349689" y="2820911"/>
            <a:chExt cx="2736508" cy="3108304"/>
          </a:xfrm>
        </p:grpSpPr>
        <p:sp>
          <p:nvSpPr>
            <p:cNvPr id="51" name="Google Shape;436;p38">
              <a:extLst>
                <a:ext uri="{FF2B5EF4-FFF2-40B4-BE49-F238E27FC236}">
                  <a16:creationId xmlns:a16="http://schemas.microsoft.com/office/drawing/2014/main" id="{238F0518-4600-424A-81FB-33082E45C865}"/>
                </a:ext>
              </a:extLst>
            </p:cNvPr>
            <p:cNvSpPr txBox="1">
              <a:spLocks/>
            </p:cNvSpPr>
            <p:nvPr/>
          </p:nvSpPr>
          <p:spPr>
            <a:xfrm>
              <a:off x="7349689" y="4921314"/>
              <a:ext cx="2736508" cy="100790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CA" sz="1800"/>
                <a:t>To evaluate a single sample using a </a:t>
              </a:r>
              <a:r>
                <a:rPr lang="en-CA" sz="1800" err="1"/>
                <a:t>HeroRAT</a:t>
              </a:r>
              <a:r>
                <a:rPr lang="en-CA" sz="1800"/>
                <a:t> could be as low as </a:t>
              </a:r>
              <a:r>
                <a:rPr lang="en-US" sz="1800"/>
                <a:t>€1</a:t>
              </a:r>
              <a:endParaRPr lang="en-CA" sz="1800"/>
            </a:p>
          </p:txBody>
        </p:sp>
        <p:sp>
          <p:nvSpPr>
            <p:cNvPr id="52" name="Google Shape;437;p38">
              <a:extLst>
                <a:ext uri="{FF2B5EF4-FFF2-40B4-BE49-F238E27FC236}">
                  <a16:creationId xmlns:a16="http://schemas.microsoft.com/office/drawing/2014/main" id="{0EE207ED-1C89-8342-B945-0241EA5FA4C9}"/>
                </a:ext>
              </a:extLst>
            </p:cNvPr>
            <p:cNvSpPr txBox="1">
              <a:spLocks/>
            </p:cNvSpPr>
            <p:nvPr/>
          </p:nvSpPr>
          <p:spPr>
            <a:xfrm>
              <a:off x="7349689" y="4426391"/>
              <a:ext cx="2302819" cy="49492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Cost</a:t>
              </a:r>
            </a:p>
          </p:txBody>
        </p:sp>
        <p:grpSp>
          <p:nvGrpSpPr>
            <p:cNvPr id="53" name="Group 52">
              <a:extLst>
                <a:ext uri="{FF2B5EF4-FFF2-40B4-BE49-F238E27FC236}">
                  <a16:creationId xmlns:a16="http://schemas.microsoft.com/office/drawing/2014/main" id="{29DF8CCE-357D-884A-A6B6-0334D96B3004}"/>
                </a:ext>
              </a:extLst>
            </p:cNvPr>
            <p:cNvGrpSpPr/>
            <p:nvPr/>
          </p:nvGrpSpPr>
          <p:grpSpPr>
            <a:xfrm>
              <a:off x="8022784" y="2820911"/>
              <a:ext cx="1308212" cy="1330506"/>
              <a:chOff x="8600259" y="2892875"/>
              <a:chExt cx="1308212" cy="1330506"/>
            </a:xfrm>
          </p:grpSpPr>
          <p:sp>
            <p:nvSpPr>
              <p:cNvPr id="55" name="Google Shape;438;p38">
                <a:extLst>
                  <a:ext uri="{FF2B5EF4-FFF2-40B4-BE49-F238E27FC236}">
                    <a16:creationId xmlns:a16="http://schemas.microsoft.com/office/drawing/2014/main" id="{C113E709-F7F0-E348-9164-586B5EC4891F}"/>
                  </a:ext>
                </a:extLst>
              </p:cNvPr>
              <p:cNvSpPr/>
              <p:nvPr/>
            </p:nvSpPr>
            <p:spPr>
              <a:xfrm>
                <a:off x="8600259" y="2892875"/>
                <a:ext cx="1308212" cy="1330506"/>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1;p38">
                <a:extLst>
                  <a:ext uri="{FF2B5EF4-FFF2-40B4-BE49-F238E27FC236}">
                    <a16:creationId xmlns:a16="http://schemas.microsoft.com/office/drawing/2014/main" id="{DCE9B9DC-5A0F-7848-99DC-5D037A9B9F73}"/>
                  </a:ext>
                </a:extLst>
              </p:cNvPr>
              <p:cNvSpPr txBox="1">
                <a:spLocks/>
              </p:cNvSpPr>
              <p:nvPr/>
            </p:nvSpPr>
            <p:spPr>
              <a:xfrm>
                <a:off x="8797260" y="3056058"/>
                <a:ext cx="914210" cy="100414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 sz="4400">
                    <a:solidFill>
                      <a:srgbClr val="F48E20"/>
                    </a:solidFill>
                  </a:rPr>
                  <a:t>2</a:t>
                </a:r>
              </a:p>
            </p:txBody>
          </p:sp>
        </p:grpSp>
        <p:sp>
          <p:nvSpPr>
            <p:cNvPr id="54" name="Google Shape;446;p38">
              <a:extLst>
                <a:ext uri="{FF2B5EF4-FFF2-40B4-BE49-F238E27FC236}">
                  <a16:creationId xmlns:a16="http://schemas.microsoft.com/office/drawing/2014/main" id="{8A20941E-51F7-C449-841D-CD5E91210FA4}"/>
                </a:ext>
              </a:extLst>
            </p:cNvPr>
            <p:cNvSpPr/>
            <p:nvPr/>
          </p:nvSpPr>
          <p:spPr>
            <a:xfrm flipH="1" flipV="1">
              <a:off x="8284557" y="4145150"/>
              <a:ext cx="392334" cy="628921"/>
            </a:xfrm>
            <a:custGeom>
              <a:avLst/>
              <a:gdLst/>
              <a:ahLst/>
              <a:cxnLst/>
              <a:rect l="l" t="t" r="r" b="b"/>
              <a:pathLst>
                <a:path w="6118" h="32633" extrusionOk="0">
                  <a:moveTo>
                    <a:pt x="6118" y="0"/>
                  </a:moveTo>
                  <a:lnTo>
                    <a:pt x="0" y="0"/>
                  </a:lnTo>
                  <a:lnTo>
                    <a:pt x="0" y="32633"/>
                  </a:lnTo>
                </a:path>
              </a:pathLst>
            </a:custGeom>
            <a:noFill/>
            <a:ln w="19050" cap="flat" cmpd="sng">
              <a:solidFill>
                <a:schemeClr val="tx1"/>
              </a:solidFill>
              <a:prstDash val="solid"/>
              <a:round/>
              <a:headEnd type="none" w="med" len="med"/>
              <a:tailEnd type="none" w="med" len="med"/>
            </a:ln>
          </p:spPr>
        </p:sp>
      </p:grpSp>
      <p:grpSp>
        <p:nvGrpSpPr>
          <p:cNvPr id="64" name="Group 63">
            <a:extLst>
              <a:ext uri="{FF2B5EF4-FFF2-40B4-BE49-F238E27FC236}">
                <a16:creationId xmlns:a16="http://schemas.microsoft.com/office/drawing/2014/main" id="{F2E619D5-CA43-1944-A958-D1D495A38409}"/>
              </a:ext>
            </a:extLst>
          </p:cNvPr>
          <p:cNvGrpSpPr/>
          <p:nvPr/>
        </p:nvGrpSpPr>
        <p:grpSpPr>
          <a:xfrm>
            <a:off x="824247" y="957850"/>
            <a:ext cx="4062085" cy="2770059"/>
            <a:chOff x="8022784" y="1381358"/>
            <a:chExt cx="4062085" cy="2770059"/>
          </a:xfrm>
        </p:grpSpPr>
        <p:sp>
          <p:nvSpPr>
            <p:cNvPr id="65" name="Google Shape;436;p38">
              <a:extLst>
                <a:ext uri="{FF2B5EF4-FFF2-40B4-BE49-F238E27FC236}">
                  <a16:creationId xmlns:a16="http://schemas.microsoft.com/office/drawing/2014/main" id="{2D900EEE-2722-1E4C-913A-F7B8CA3F8AD5}"/>
                </a:ext>
              </a:extLst>
            </p:cNvPr>
            <p:cNvSpPr txBox="1">
              <a:spLocks/>
            </p:cNvSpPr>
            <p:nvPr/>
          </p:nvSpPr>
          <p:spPr>
            <a:xfrm>
              <a:off x="9348361" y="1894169"/>
              <a:ext cx="2736508" cy="187679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Font typeface="Arial" panose="020B0604020202020204" pitchFamily="34" charset="0"/>
                <a:buNone/>
              </a:pPr>
              <a:r>
                <a:rPr lang="en-CA" sz="1800"/>
                <a:t>Rats take as little as 20 minutes to evaluate 100 septum samples for TB, whereas a human may take up to 4 days</a:t>
              </a:r>
            </a:p>
          </p:txBody>
        </p:sp>
        <p:sp>
          <p:nvSpPr>
            <p:cNvPr id="66" name="Google Shape;437;p38">
              <a:extLst>
                <a:ext uri="{FF2B5EF4-FFF2-40B4-BE49-F238E27FC236}">
                  <a16:creationId xmlns:a16="http://schemas.microsoft.com/office/drawing/2014/main" id="{1C05E3AF-7D51-CE45-9171-54DB89552E39}"/>
                </a:ext>
              </a:extLst>
            </p:cNvPr>
            <p:cNvSpPr txBox="1">
              <a:spLocks/>
            </p:cNvSpPr>
            <p:nvPr/>
          </p:nvSpPr>
          <p:spPr>
            <a:xfrm>
              <a:off x="9348361" y="1381358"/>
              <a:ext cx="2302819" cy="5617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Speed</a:t>
              </a:r>
            </a:p>
          </p:txBody>
        </p:sp>
        <p:grpSp>
          <p:nvGrpSpPr>
            <p:cNvPr id="67" name="Group 66">
              <a:extLst>
                <a:ext uri="{FF2B5EF4-FFF2-40B4-BE49-F238E27FC236}">
                  <a16:creationId xmlns:a16="http://schemas.microsoft.com/office/drawing/2014/main" id="{D7F39012-CB49-3F43-B98C-F12FAFC47378}"/>
                </a:ext>
              </a:extLst>
            </p:cNvPr>
            <p:cNvGrpSpPr/>
            <p:nvPr/>
          </p:nvGrpSpPr>
          <p:grpSpPr>
            <a:xfrm>
              <a:off x="8022784" y="2820911"/>
              <a:ext cx="1308212" cy="1330506"/>
              <a:chOff x="8600259" y="2892875"/>
              <a:chExt cx="1308212" cy="1330506"/>
            </a:xfrm>
          </p:grpSpPr>
          <p:sp>
            <p:nvSpPr>
              <p:cNvPr id="69" name="Google Shape;438;p38">
                <a:extLst>
                  <a:ext uri="{FF2B5EF4-FFF2-40B4-BE49-F238E27FC236}">
                    <a16:creationId xmlns:a16="http://schemas.microsoft.com/office/drawing/2014/main" id="{8663159C-121F-A145-91FE-7987053D9C53}"/>
                  </a:ext>
                </a:extLst>
              </p:cNvPr>
              <p:cNvSpPr/>
              <p:nvPr/>
            </p:nvSpPr>
            <p:spPr>
              <a:xfrm>
                <a:off x="8600259" y="2892875"/>
                <a:ext cx="1308212" cy="1330506"/>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41;p38">
                <a:extLst>
                  <a:ext uri="{FF2B5EF4-FFF2-40B4-BE49-F238E27FC236}">
                    <a16:creationId xmlns:a16="http://schemas.microsoft.com/office/drawing/2014/main" id="{5B67CD27-6ADE-E64F-8728-7345F02C74A5}"/>
                  </a:ext>
                </a:extLst>
              </p:cNvPr>
              <p:cNvSpPr txBox="1">
                <a:spLocks/>
              </p:cNvSpPr>
              <p:nvPr/>
            </p:nvSpPr>
            <p:spPr>
              <a:xfrm>
                <a:off x="8797260" y="3056058"/>
                <a:ext cx="914210" cy="100414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 sz="4400">
                    <a:solidFill>
                      <a:srgbClr val="F48E20"/>
                    </a:solidFill>
                  </a:rPr>
                  <a:t>1</a:t>
                </a:r>
              </a:p>
            </p:txBody>
          </p:sp>
        </p:grpSp>
        <p:sp>
          <p:nvSpPr>
            <p:cNvPr id="68" name="Google Shape;446;p38">
              <a:extLst>
                <a:ext uri="{FF2B5EF4-FFF2-40B4-BE49-F238E27FC236}">
                  <a16:creationId xmlns:a16="http://schemas.microsoft.com/office/drawing/2014/main" id="{1FF8007D-7E95-B448-89BB-67A7CF64CD2A}"/>
                </a:ext>
              </a:extLst>
            </p:cNvPr>
            <p:cNvSpPr/>
            <p:nvPr/>
          </p:nvSpPr>
          <p:spPr>
            <a:xfrm>
              <a:off x="8676890" y="1721558"/>
              <a:ext cx="392335" cy="1111009"/>
            </a:xfrm>
            <a:custGeom>
              <a:avLst/>
              <a:gdLst/>
              <a:ahLst/>
              <a:cxnLst/>
              <a:rect l="l" t="t" r="r" b="b"/>
              <a:pathLst>
                <a:path w="6118" h="32633" extrusionOk="0">
                  <a:moveTo>
                    <a:pt x="6118" y="0"/>
                  </a:moveTo>
                  <a:lnTo>
                    <a:pt x="0" y="0"/>
                  </a:lnTo>
                  <a:lnTo>
                    <a:pt x="0" y="32633"/>
                  </a:lnTo>
                </a:path>
              </a:pathLst>
            </a:custGeom>
            <a:noFill/>
            <a:ln w="19050" cap="flat" cmpd="sng">
              <a:solidFill>
                <a:schemeClr val="tx1"/>
              </a:solidFill>
              <a:prstDash val="solid"/>
              <a:round/>
              <a:headEnd type="none" w="med" len="med"/>
              <a:tailEnd type="none" w="med" len="med"/>
            </a:ln>
          </p:spPr>
        </p:sp>
      </p:grpSp>
      <p:grpSp>
        <p:nvGrpSpPr>
          <p:cNvPr id="71" name="Group 70">
            <a:extLst>
              <a:ext uri="{FF2B5EF4-FFF2-40B4-BE49-F238E27FC236}">
                <a16:creationId xmlns:a16="http://schemas.microsoft.com/office/drawing/2014/main" id="{2140A8AF-D3CC-804F-AE12-EFAC3A60577B}"/>
              </a:ext>
            </a:extLst>
          </p:cNvPr>
          <p:cNvGrpSpPr/>
          <p:nvPr/>
        </p:nvGrpSpPr>
        <p:grpSpPr>
          <a:xfrm>
            <a:off x="6259010" y="957850"/>
            <a:ext cx="4318320" cy="2770059"/>
            <a:chOff x="8022784" y="1381358"/>
            <a:chExt cx="4318320" cy="2770059"/>
          </a:xfrm>
        </p:grpSpPr>
        <p:sp>
          <p:nvSpPr>
            <p:cNvPr id="72" name="Google Shape;436;p38">
              <a:extLst>
                <a:ext uri="{FF2B5EF4-FFF2-40B4-BE49-F238E27FC236}">
                  <a16:creationId xmlns:a16="http://schemas.microsoft.com/office/drawing/2014/main" id="{54F45CFA-D7AC-D049-B0E8-AC988767851B}"/>
                </a:ext>
              </a:extLst>
            </p:cNvPr>
            <p:cNvSpPr txBox="1">
              <a:spLocks/>
            </p:cNvSpPr>
            <p:nvPr/>
          </p:nvSpPr>
          <p:spPr>
            <a:xfrm>
              <a:off x="9384179" y="1894169"/>
              <a:ext cx="2956925" cy="187679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CA" sz="1800"/>
                <a:t>In 2020, they helped increased detection rates by </a:t>
              </a:r>
              <a:r>
                <a:rPr lang="en-CA" sz="1800" b="1"/>
                <a:t>48%</a:t>
              </a:r>
              <a:r>
                <a:rPr lang="en-CA" sz="1800"/>
                <a:t> for over 48,000 patients and found </a:t>
              </a:r>
              <a:r>
                <a:rPr lang="en-CA" sz="1800" b="1"/>
                <a:t>2,236 new TB cases</a:t>
              </a:r>
              <a:r>
                <a:rPr lang="en-CA" sz="1800"/>
                <a:t>.</a:t>
              </a:r>
            </a:p>
          </p:txBody>
        </p:sp>
        <p:sp>
          <p:nvSpPr>
            <p:cNvPr id="73" name="Google Shape;437;p38">
              <a:extLst>
                <a:ext uri="{FF2B5EF4-FFF2-40B4-BE49-F238E27FC236}">
                  <a16:creationId xmlns:a16="http://schemas.microsoft.com/office/drawing/2014/main" id="{3950B884-1E91-3842-9016-40328F925C1E}"/>
                </a:ext>
              </a:extLst>
            </p:cNvPr>
            <p:cNvSpPr txBox="1">
              <a:spLocks/>
            </p:cNvSpPr>
            <p:nvPr/>
          </p:nvSpPr>
          <p:spPr>
            <a:xfrm>
              <a:off x="9384180" y="1381358"/>
              <a:ext cx="2302819" cy="5617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Detection</a:t>
              </a:r>
            </a:p>
          </p:txBody>
        </p:sp>
        <p:grpSp>
          <p:nvGrpSpPr>
            <p:cNvPr id="74" name="Group 73">
              <a:extLst>
                <a:ext uri="{FF2B5EF4-FFF2-40B4-BE49-F238E27FC236}">
                  <a16:creationId xmlns:a16="http://schemas.microsoft.com/office/drawing/2014/main" id="{4002AA32-83D5-1A4B-BD00-C8A16C3A2EA9}"/>
                </a:ext>
              </a:extLst>
            </p:cNvPr>
            <p:cNvGrpSpPr/>
            <p:nvPr/>
          </p:nvGrpSpPr>
          <p:grpSpPr>
            <a:xfrm>
              <a:off x="8022784" y="2820911"/>
              <a:ext cx="1308212" cy="1330506"/>
              <a:chOff x="8600259" y="2892875"/>
              <a:chExt cx="1308212" cy="1330506"/>
            </a:xfrm>
          </p:grpSpPr>
          <p:sp>
            <p:nvSpPr>
              <p:cNvPr id="76" name="Google Shape;438;p38">
                <a:extLst>
                  <a:ext uri="{FF2B5EF4-FFF2-40B4-BE49-F238E27FC236}">
                    <a16:creationId xmlns:a16="http://schemas.microsoft.com/office/drawing/2014/main" id="{E7B53E15-F8F8-CE41-8E8E-7A2298A7876E}"/>
                  </a:ext>
                </a:extLst>
              </p:cNvPr>
              <p:cNvSpPr/>
              <p:nvPr/>
            </p:nvSpPr>
            <p:spPr>
              <a:xfrm>
                <a:off x="8600259" y="2892875"/>
                <a:ext cx="1308212" cy="1330506"/>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1;p38">
                <a:extLst>
                  <a:ext uri="{FF2B5EF4-FFF2-40B4-BE49-F238E27FC236}">
                    <a16:creationId xmlns:a16="http://schemas.microsoft.com/office/drawing/2014/main" id="{3D751BA0-7D1D-8543-83E5-718561FD87D9}"/>
                  </a:ext>
                </a:extLst>
              </p:cNvPr>
              <p:cNvSpPr txBox="1">
                <a:spLocks/>
              </p:cNvSpPr>
              <p:nvPr/>
            </p:nvSpPr>
            <p:spPr>
              <a:xfrm>
                <a:off x="8797260" y="3056058"/>
                <a:ext cx="914210" cy="100414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 sz="4400">
                    <a:solidFill>
                      <a:srgbClr val="F48E20"/>
                    </a:solidFill>
                  </a:rPr>
                  <a:t>3</a:t>
                </a:r>
              </a:p>
            </p:txBody>
          </p:sp>
        </p:grpSp>
        <p:sp>
          <p:nvSpPr>
            <p:cNvPr id="75" name="Google Shape;446;p38">
              <a:extLst>
                <a:ext uri="{FF2B5EF4-FFF2-40B4-BE49-F238E27FC236}">
                  <a16:creationId xmlns:a16="http://schemas.microsoft.com/office/drawing/2014/main" id="{7B5AE1B5-4923-994B-8DF1-BD9146FF7B23}"/>
                </a:ext>
              </a:extLst>
            </p:cNvPr>
            <p:cNvSpPr/>
            <p:nvPr/>
          </p:nvSpPr>
          <p:spPr>
            <a:xfrm>
              <a:off x="8676890" y="1721558"/>
              <a:ext cx="392335" cy="1111009"/>
            </a:xfrm>
            <a:custGeom>
              <a:avLst/>
              <a:gdLst/>
              <a:ahLst/>
              <a:cxnLst/>
              <a:rect l="l" t="t" r="r" b="b"/>
              <a:pathLst>
                <a:path w="6118" h="32633" extrusionOk="0">
                  <a:moveTo>
                    <a:pt x="6118" y="0"/>
                  </a:moveTo>
                  <a:lnTo>
                    <a:pt x="0" y="0"/>
                  </a:lnTo>
                  <a:lnTo>
                    <a:pt x="0" y="32633"/>
                  </a:lnTo>
                </a:path>
              </a:pathLst>
            </a:custGeom>
            <a:noFill/>
            <a:ln w="19050" cap="flat" cmpd="sng">
              <a:solidFill>
                <a:schemeClr val="tx1"/>
              </a:solidFill>
              <a:prstDash val="solid"/>
              <a:round/>
              <a:headEnd type="none" w="med" len="med"/>
              <a:tailEnd type="none" w="med" len="med"/>
            </a:ln>
          </p:spPr>
        </p:sp>
      </p:grpSp>
      <p:grpSp>
        <p:nvGrpSpPr>
          <p:cNvPr id="78" name="Group 77">
            <a:extLst>
              <a:ext uri="{FF2B5EF4-FFF2-40B4-BE49-F238E27FC236}">
                <a16:creationId xmlns:a16="http://schemas.microsoft.com/office/drawing/2014/main" id="{E22F2719-83D4-7941-BBEF-299A4E0713C4}"/>
              </a:ext>
            </a:extLst>
          </p:cNvPr>
          <p:cNvGrpSpPr/>
          <p:nvPr/>
        </p:nvGrpSpPr>
        <p:grpSpPr>
          <a:xfrm>
            <a:off x="7853913" y="3513498"/>
            <a:ext cx="3155196" cy="3005324"/>
            <a:chOff x="9110289" y="2846566"/>
            <a:chExt cx="3155196" cy="3005324"/>
          </a:xfrm>
        </p:grpSpPr>
        <p:sp>
          <p:nvSpPr>
            <p:cNvPr id="79" name="Google Shape;436;p38">
              <a:extLst>
                <a:ext uri="{FF2B5EF4-FFF2-40B4-BE49-F238E27FC236}">
                  <a16:creationId xmlns:a16="http://schemas.microsoft.com/office/drawing/2014/main" id="{F18F178D-7A7D-8448-8644-CE6817C73884}"/>
                </a:ext>
              </a:extLst>
            </p:cNvPr>
            <p:cNvSpPr txBox="1">
              <a:spLocks/>
            </p:cNvSpPr>
            <p:nvPr/>
          </p:nvSpPr>
          <p:spPr>
            <a:xfrm>
              <a:off x="9110289" y="4843989"/>
              <a:ext cx="3155196" cy="100790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600"/>
                </a:spcAft>
                <a:buNone/>
              </a:pPr>
              <a:r>
                <a:rPr lang="en-CA" sz="1800"/>
                <a:t>African giant pouched rats are everywhere in sub-Saharan Africa</a:t>
              </a:r>
            </a:p>
          </p:txBody>
        </p:sp>
        <p:sp>
          <p:nvSpPr>
            <p:cNvPr id="80" name="Google Shape;437;p38">
              <a:extLst>
                <a:ext uri="{FF2B5EF4-FFF2-40B4-BE49-F238E27FC236}">
                  <a16:creationId xmlns:a16="http://schemas.microsoft.com/office/drawing/2014/main" id="{1CF06A3A-7959-4648-B46D-584AFE9ECF0D}"/>
                </a:ext>
              </a:extLst>
            </p:cNvPr>
            <p:cNvSpPr txBox="1">
              <a:spLocks/>
            </p:cNvSpPr>
            <p:nvPr/>
          </p:nvSpPr>
          <p:spPr>
            <a:xfrm>
              <a:off x="9110289" y="4349066"/>
              <a:ext cx="2302819" cy="49492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spcBef>
                  <a:spcPts val="0"/>
                </a:spcBef>
              </a:pPr>
              <a:r>
                <a:rPr lang="en-CA" sz="2400"/>
                <a:t>Abundant</a:t>
              </a:r>
            </a:p>
          </p:txBody>
        </p:sp>
        <p:grpSp>
          <p:nvGrpSpPr>
            <p:cNvPr id="81" name="Group 80">
              <a:extLst>
                <a:ext uri="{FF2B5EF4-FFF2-40B4-BE49-F238E27FC236}">
                  <a16:creationId xmlns:a16="http://schemas.microsoft.com/office/drawing/2014/main" id="{E6D3C461-17F1-244F-9952-77150EE961DB}"/>
                </a:ext>
              </a:extLst>
            </p:cNvPr>
            <p:cNvGrpSpPr/>
            <p:nvPr/>
          </p:nvGrpSpPr>
          <p:grpSpPr>
            <a:xfrm>
              <a:off x="10496918" y="2846566"/>
              <a:ext cx="1308212" cy="1330506"/>
              <a:chOff x="11074393" y="2918530"/>
              <a:chExt cx="1308212" cy="1330506"/>
            </a:xfrm>
          </p:grpSpPr>
          <p:sp>
            <p:nvSpPr>
              <p:cNvPr id="83" name="Google Shape;438;p38">
                <a:extLst>
                  <a:ext uri="{FF2B5EF4-FFF2-40B4-BE49-F238E27FC236}">
                    <a16:creationId xmlns:a16="http://schemas.microsoft.com/office/drawing/2014/main" id="{AABA2DD8-9C4D-1F41-B188-AA7E449612F7}"/>
                  </a:ext>
                </a:extLst>
              </p:cNvPr>
              <p:cNvSpPr/>
              <p:nvPr/>
            </p:nvSpPr>
            <p:spPr>
              <a:xfrm>
                <a:off x="11074393" y="2918530"/>
                <a:ext cx="1308212" cy="1330506"/>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1;p38">
                <a:extLst>
                  <a:ext uri="{FF2B5EF4-FFF2-40B4-BE49-F238E27FC236}">
                    <a16:creationId xmlns:a16="http://schemas.microsoft.com/office/drawing/2014/main" id="{0543364E-32F2-284A-AF49-6B4074BFA719}"/>
                  </a:ext>
                </a:extLst>
              </p:cNvPr>
              <p:cNvSpPr txBox="1">
                <a:spLocks/>
              </p:cNvSpPr>
              <p:nvPr/>
            </p:nvSpPr>
            <p:spPr>
              <a:xfrm>
                <a:off x="11271394" y="3081713"/>
                <a:ext cx="914210" cy="100414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120000"/>
                  </a:lnSpc>
                  <a:spcBef>
                    <a:spcPct val="0"/>
                  </a:spcBef>
                  <a:buNone/>
                  <a:defRPr sz="4000" i="1" kern="1200">
                    <a:solidFill>
                      <a:srgbClr val="000000"/>
                    </a:solidFill>
                    <a:latin typeface="+mj-lt"/>
                    <a:ea typeface="+mj-ea"/>
                    <a:cs typeface="+mj-cs"/>
                  </a:defRPr>
                </a:lvl1pPr>
              </a:lstStyle>
              <a:p>
                <a:pPr algn="ctr">
                  <a:spcBef>
                    <a:spcPts val="0"/>
                  </a:spcBef>
                </a:pPr>
                <a:r>
                  <a:rPr lang="en" sz="4400">
                    <a:solidFill>
                      <a:srgbClr val="F48E20"/>
                    </a:solidFill>
                  </a:rPr>
                  <a:t>4</a:t>
                </a:r>
              </a:p>
            </p:txBody>
          </p:sp>
        </p:grpSp>
        <p:sp>
          <p:nvSpPr>
            <p:cNvPr id="82" name="Google Shape;446;p38">
              <a:extLst>
                <a:ext uri="{FF2B5EF4-FFF2-40B4-BE49-F238E27FC236}">
                  <a16:creationId xmlns:a16="http://schemas.microsoft.com/office/drawing/2014/main" id="{D7C6C2E8-B9B3-7A4C-9720-A27E6BFEADDE}"/>
                </a:ext>
              </a:extLst>
            </p:cNvPr>
            <p:cNvSpPr/>
            <p:nvPr/>
          </p:nvSpPr>
          <p:spPr>
            <a:xfrm flipH="1" flipV="1">
              <a:off x="10758691" y="4170806"/>
              <a:ext cx="392334" cy="494922"/>
            </a:xfrm>
            <a:custGeom>
              <a:avLst/>
              <a:gdLst/>
              <a:ahLst/>
              <a:cxnLst/>
              <a:rect l="l" t="t" r="r" b="b"/>
              <a:pathLst>
                <a:path w="6118" h="32633" extrusionOk="0">
                  <a:moveTo>
                    <a:pt x="6118" y="0"/>
                  </a:moveTo>
                  <a:lnTo>
                    <a:pt x="0" y="0"/>
                  </a:lnTo>
                  <a:lnTo>
                    <a:pt x="0" y="32633"/>
                  </a:lnTo>
                </a:path>
              </a:pathLst>
            </a:custGeom>
            <a:noFill/>
            <a:ln w="19050" cap="flat" cmpd="sng">
              <a:solidFill>
                <a:schemeClr val="tx1"/>
              </a:solidFill>
              <a:prstDash val="solid"/>
              <a:round/>
              <a:headEnd type="none" w="med" len="med"/>
              <a:tailEnd type="none" w="med" len="med"/>
            </a:ln>
          </p:spPr>
        </p:sp>
      </p:grpSp>
      <p:sp>
        <p:nvSpPr>
          <p:cNvPr id="85" name="Slide Number Placeholder 84">
            <a:extLst>
              <a:ext uri="{FF2B5EF4-FFF2-40B4-BE49-F238E27FC236}">
                <a16:creationId xmlns:a16="http://schemas.microsoft.com/office/drawing/2014/main" id="{2BA9F6EF-FCA7-A246-A92B-55E7A38196DD}"/>
              </a:ext>
            </a:extLst>
          </p:cNvPr>
          <p:cNvSpPr>
            <a:spLocks noGrp="1"/>
          </p:cNvSpPr>
          <p:nvPr>
            <p:ph type="sldNum" sz="quarter" idx="12"/>
          </p:nvPr>
        </p:nvSpPr>
        <p:spPr/>
        <p:txBody>
          <a:bodyPr/>
          <a:lstStyle/>
          <a:p>
            <a:fld id="{1CF2D47E-0AF1-4C27-801F-64E3E5BF7F72}" type="slidenum">
              <a:rPr lang="en-US" smtClean="0"/>
              <a:t>8</a:t>
            </a:fld>
            <a:endParaRPr lang="en-US"/>
          </a:p>
        </p:txBody>
      </p:sp>
    </p:spTree>
    <p:extLst>
      <p:ext uri="{BB962C8B-B14F-4D97-AF65-F5344CB8AC3E}">
        <p14:creationId xmlns:p14="http://schemas.microsoft.com/office/powerpoint/2010/main" val="13448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651459-B7A8-A24B-87E6-E708916CCA4A}"/>
              </a:ext>
            </a:extLst>
          </p:cNvPr>
          <p:cNvSpPr>
            <a:spLocks noGrp="1"/>
          </p:cNvSpPr>
          <p:nvPr>
            <p:ph type="title"/>
          </p:nvPr>
        </p:nvSpPr>
        <p:spPr>
          <a:xfrm>
            <a:off x="1620253" y="1398941"/>
            <a:ext cx="9486900" cy="3679656"/>
          </a:xfrm>
        </p:spPr>
        <p:txBody>
          <a:bodyPr/>
          <a:lstStyle/>
          <a:p>
            <a:r>
              <a:rPr lang="en-US" u="sng"/>
              <a:t>Data &amp; Analysis</a:t>
            </a:r>
          </a:p>
        </p:txBody>
      </p:sp>
      <p:sp>
        <p:nvSpPr>
          <p:cNvPr id="7" name="Text Placeholder 6">
            <a:extLst>
              <a:ext uri="{FF2B5EF4-FFF2-40B4-BE49-F238E27FC236}">
                <a16:creationId xmlns:a16="http://schemas.microsoft.com/office/drawing/2014/main" id="{A43EB6D2-62D5-FE42-B322-B1DF76E2971B}"/>
              </a:ext>
            </a:extLst>
          </p:cNvPr>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20BDCFCB-AD5F-B844-BAD8-EE6193AAE877}"/>
              </a:ext>
            </a:extLst>
          </p:cNvPr>
          <p:cNvSpPr>
            <a:spLocks noGrp="1"/>
          </p:cNvSpPr>
          <p:nvPr>
            <p:ph type="sldNum" sz="quarter" idx="12"/>
          </p:nvPr>
        </p:nvSpPr>
        <p:spPr/>
        <p:txBody>
          <a:bodyPr/>
          <a:lstStyle/>
          <a:p>
            <a:fld id="{1CF2D47E-0AF1-4C27-801F-64E3E5BF7F72}" type="slidenum">
              <a:rPr lang="en-US" smtClean="0"/>
              <a:t>9</a:t>
            </a:fld>
            <a:endParaRPr lang="en-US"/>
          </a:p>
        </p:txBody>
      </p:sp>
      <p:sp>
        <p:nvSpPr>
          <p:cNvPr id="9" name="Google Shape;351;p37">
            <a:extLst>
              <a:ext uri="{FF2B5EF4-FFF2-40B4-BE49-F238E27FC236}">
                <a16:creationId xmlns:a16="http://schemas.microsoft.com/office/drawing/2014/main" id="{38458B7F-66D9-D349-9779-4C2FEF56D293}"/>
              </a:ext>
            </a:extLst>
          </p:cNvPr>
          <p:cNvSpPr txBox="1">
            <a:spLocks/>
          </p:cNvSpPr>
          <p:nvPr/>
        </p:nvSpPr>
        <p:spPr>
          <a:xfrm>
            <a:off x="643416" y="4299537"/>
            <a:ext cx="938435" cy="571383"/>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6000" b="1">
                <a:solidFill>
                  <a:srgbClr val="F48E20"/>
                </a:solidFill>
                <a:latin typeface="+mj-lt"/>
                <a:ea typeface="Raleway"/>
                <a:cs typeface="Raleway"/>
                <a:sym typeface="Raleway"/>
              </a:rPr>
              <a:t>III</a:t>
            </a:r>
          </a:p>
        </p:txBody>
      </p:sp>
    </p:spTree>
    <p:extLst>
      <p:ext uri="{BB962C8B-B14F-4D97-AF65-F5344CB8AC3E}">
        <p14:creationId xmlns:p14="http://schemas.microsoft.com/office/powerpoint/2010/main" val="2932977110"/>
      </p:ext>
    </p:extLst>
  </p:cSld>
  <p:clrMapOvr>
    <a:masterClrMapping/>
  </p:clrMapOvr>
</p:sld>
</file>

<file path=ppt/theme/theme1.xml><?xml version="1.0" encoding="utf-8"?>
<a:theme xmlns:a="http://schemas.openxmlformats.org/drawingml/2006/main" name="StreetscapeVTI">
  <a:themeElements>
    <a:clrScheme name="AnalogousFromLightSeedRightStep">
      <a:dk1>
        <a:srgbClr val="000000"/>
      </a:dk1>
      <a:lt1>
        <a:srgbClr val="FFFFFF"/>
      </a:lt1>
      <a:dk2>
        <a:srgbClr val="213A3B"/>
      </a:dk2>
      <a:lt2>
        <a:srgbClr val="E2E6E8"/>
      </a:lt2>
      <a:accent1>
        <a:srgbClr val="C0998A"/>
      </a:accent1>
      <a:accent2>
        <a:srgbClr val="B3A27A"/>
      </a:accent2>
      <a:accent3>
        <a:srgbClr val="A2A77E"/>
      </a:accent3>
      <a:accent4>
        <a:srgbClr val="8DAA74"/>
      </a:accent4>
      <a:accent5>
        <a:srgbClr val="84AC82"/>
      </a:accent5>
      <a:accent6>
        <a:srgbClr val="77AE8B"/>
      </a:accent6>
      <a:hlink>
        <a:srgbClr val="5E8A9B"/>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0E5373A-AD5A-D842-ABC2-E40637C047B1}">
  <we:reference id="e22f1a2d-2826-4e63-97f6-33b99c0ae228" version="2.0.0.0" store="EXCatalog" storeType="EXCatalog"/>
  <we:alternateReferences>
    <we:reference id="WA104379370" version="2.0.0.0" store="en-C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5262</Words>
  <Application>Microsoft Macintosh PowerPoint</Application>
  <PresentationFormat>Widescreen</PresentationFormat>
  <Paragraphs>661</Paragraphs>
  <Slides>45</Slides>
  <Notes>37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Raleway</vt:lpstr>
      <vt:lpstr>Arial</vt:lpstr>
      <vt:lpstr>Calibri</vt:lpstr>
      <vt:lpstr>Cambria Math</vt:lpstr>
      <vt:lpstr>Consolas</vt:lpstr>
      <vt:lpstr>Franklin Gothic Heavy</vt:lpstr>
      <vt:lpstr>StreetscapeVTI</vt:lpstr>
      <vt:lpstr>HeroRATS: Detecting Tuberculosis</vt:lpstr>
      <vt:lpstr>Table of Contents</vt:lpstr>
      <vt:lpstr>Executive Summary</vt:lpstr>
      <vt:lpstr>Background</vt:lpstr>
      <vt:lpstr>PowerPoint Presentation</vt:lpstr>
      <vt:lpstr>PowerPoint Presentation</vt:lpstr>
      <vt:lpstr>PowerPoint Presentation</vt:lpstr>
      <vt:lpstr>PowerPoint Presentation</vt:lpstr>
      <vt:lpstr>Data &amp; Analysis</vt:lpstr>
      <vt:lpstr>PowerPoint Presentation</vt:lpstr>
      <vt:lpstr>PowerPoint Presentation</vt:lpstr>
      <vt:lpstr>PowerPoint Presentation</vt:lpstr>
      <vt:lpstr>PowerPoint Presentation</vt:lpstr>
      <vt:lpstr>Sensitivity Definition</vt:lpstr>
      <vt:lpstr>PowerPoint Presentation</vt:lpstr>
      <vt:lpstr>PowerPoint Presentation</vt:lpstr>
      <vt:lpstr>Specificity Definition</vt:lpstr>
      <vt:lpstr>PowerPoint Presentation</vt:lpstr>
      <vt:lpstr> How can we combine the strengths of these hero rats to increase metrics?</vt:lpstr>
      <vt:lpstr>HeroRAT Teams</vt:lpstr>
      <vt:lpstr>PowerPoint Presentation</vt:lpstr>
      <vt:lpstr>PowerPoint Presentation</vt:lpstr>
      <vt:lpstr>With this information, what do we do?</vt:lpstr>
      <vt:lpstr>K-Means Clustering</vt:lpstr>
      <vt:lpstr>What is K-Means Clustering?</vt:lpstr>
      <vt:lpstr>PowerPoint Presentation</vt:lpstr>
      <vt:lpstr>PowerPoint Presentation</vt:lpstr>
      <vt:lpstr>Rat Feature Vector – The Input</vt:lpstr>
      <vt:lpstr>Clusters – The Result</vt:lpstr>
      <vt:lpstr>Hierarchical Clustering</vt:lpstr>
      <vt:lpstr>What is Hierarchical Clustering?</vt:lpstr>
      <vt:lpstr>What is Hierarchical Clustering?</vt:lpstr>
      <vt:lpstr>PowerPoint Presentation</vt:lpstr>
      <vt:lpstr>PowerPoint Presentation</vt:lpstr>
      <vt:lpstr>PowerPoint Presentation</vt:lpstr>
      <vt:lpstr>Distance Matrices – The Input</vt:lpstr>
      <vt:lpstr>Dendrogram – The Result</vt:lpstr>
      <vt:lpstr>Example</vt:lpstr>
      <vt:lpstr>Conclusion</vt:lpstr>
      <vt:lpstr>Recap</vt:lpstr>
      <vt:lpstr>What we have achieved</vt:lpstr>
      <vt:lpstr>Limitations</vt:lpstr>
      <vt:lpstr>Next Steps</vt:lpstr>
      <vt:lpstr>Thank you for listening to our talk!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Rats: Detecting Tuberculosis</dc:title>
  <dc:creator>Richard Ye</dc:creator>
  <cp:lastModifiedBy>Richard Ye</cp:lastModifiedBy>
  <cp:revision>1</cp:revision>
  <dcterms:created xsi:type="dcterms:W3CDTF">2021-08-07T18:05:54Z</dcterms:created>
  <dcterms:modified xsi:type="dcterms:W3CDTF">2021-08-20T19:18:06Z</dcterms:modified>
</cp:coreProperties>
</file>